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89" r:id="rId20"/>
    <p:sldId id="856" r:id="rId21"/>
    <p:sldId id="296" r:id="rId22"/>
    <p:sldId id="320" r:id="rId23"/>
    <p:sldId id="854" r:id="rId24"/>
    <p:sldId id="3545" r:id="rId25"/>
    <p:sldId id="354" r:id="rId26"/>
    <p:sldId id="3488" r:id="rId27"/>
    <p:sldId id="3548" r:id="rId28"/>
    <p:sldId id="3549" r:id="rId29"/>
    <p:sldId id="3550" r:id="rId30"/>
    <p:sldId id="3544" r:id="rId31"/>
    <p:sldId id="3430" r:id="rId32"/>
    <p:sldId id="3546" r:id="rId33"/>
    <p:sldId id="3489" r:id="rId34"/>
    <p:sldId id="3553" r:id="rId35"/>
    <p:sldId id="3554" r:id="rId36"/>
    <p:sldId id="3555" r:id="rId37"/>
    <p:sldId id="3552" r:id="rId38"/>
    <p:sldId id="3547" r:id="rId39"/>
    <p:sldId id="3551" r:id="rId40"/>
    <p:sldId id="298" r:id="rId41"/>
    <p:sldId id="273" r:id="rId42"/>
    <p:sldId id="274" r:id="rId43"/>
    <p:sldId id="275" r:id="rId44"/>
    <p:sldId id="276" r:id="rId45"/>
    <p:sldId id="277" r:id="rId46"/>
    <p:sldId id="278" r:id="rId47"/>
    <p:sldId id="279" r:id="rId48"/>
    <p:sldId id="280" r:id="rId49"/>
    <p:sldId id="281" r:id="rId50"/>
    <p:sldId id="282" r:id="rId51"/>
    <p:sldId id="283" r:id="rId52"/>
  </p:sldIdLst>
  <p:sldSz cx="18288000" cy="10287000"/>
  <p:notesSz cx="6858000" cy="9144000"/>
  <p:embeddedFontLst>
    <p:embeddedFont>
      <p:font typeface="Quicksand" panose="020B0604020202020204" charset="0"/>
      <p:regular r:id="rId54"/>
    </p:embeddedFont>
    <p:embeddedFont>
      <p:font typeface="Quicksand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D3B36-481A-6A27-8F5A-AFED3C2F5949}" v="5" dt="2024-09-16T23:20:47.604"/>
    <p1510:client id="{A820E7B9-7164-1AA8-7413-05D59866A6CC}" v="215" dt="2024-09-16T01:32:53.960"/>
    <p1510:client id="{D639298E-8C78-4BAD-A23B-2BFD4CEBAB0C}" v="2" dt="2024-09-16T01:30:19.932"/>
    <p1510:client id="{E37C668B-E353-F52D-8377-B12255B9CBB1}" v="157" dt="2024-09-16T04:53:07.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5A40C-B389-4503-948B-3735F674E344}" type="doc">
      <dgm:prSet loTypeId="urn:microsoft.com/office/officeart/2005/8/layout/hList7" loCatId="relationship" qsTypeId="urn:microsoft.com/office/officeart/2005/8/quickstyle/simple1" qsCatId="simple" csTypeId="urn:microsoft.com/office/officeart/2005/8/colors/accent1_2" csCatId="accent1" phldr="1"/>
      <dgm:spPr/>
    </dgm:pt>
    <dgm:pt modelId="{2E8B210B-301C-4134-87FC-EDEC0EA4733D}">
      <dgm:prSet phldrT="[Text]"/>
      <dgm:spPr>
        <a:solidFill>
          <a:srgbClr val="AC9732"/>
        </a:solidFill>
      </dgm:spPr>
      <dgm:t>
        <a:bodyPr/>
        <a:lstStyle/>
        <a:p>
          <a:r>
            <a:rPr lang="en-US"/>
            <a:t>LEAD</a:t>
          </a:r>
          <a:endParaRPr lang="en-AU"/>
        </a:p>
      </dgm:t>
    </dgm:pt>
    <dgm:pt modelId="{1AB42058-362F-4448-9895-668B838C4FD6}" type="parTrans" cxnId="{6F5279ED-5CA4-4E96-B121-EC868DBDAE32}">
      <dgm:prSet/>
      <dgm:spPr/>
      <dgm:t>
        <a:bodyPr/>
        <a:lstStyle/>
        <a:p>
          <a:endParaRPr lang="en-AU"/>
        </a:p>
      </dgm:t>
    </dgm:pt>
    <dgm:pt modelId="{6AB8B27E-A730-45F6-8A69-F51B01C7EFE8}" type="sibTrans" cxnId="{6F5279ED-5CA4-4E96-B121-EC868DBDAE32}">
      <dgm:prSet/>
      <dgm:spPr/>
      <dgm:t>
        <a:bodyPr/>
        <a:lstStyle/>
        <a:p>
          <a:endParaRPr lang="en-AU"/>
        </a:p>
      </dgm:t>
    </dgm:pt>
    <dgm:pt modelId="{AFCB1DC2-CFC8-4ED5-BAF3-3EC7E5C77D72}">
      <dgm:prSet phldrT="[Text]"/>
      <dgm:spPr>
        <a:solidFill>
          <a:srgbClr val="876E80"/>
        </a:solidFill>
      </dgm:spPr>
      <dgm:t>
        <a:bodyPr/>
        <a:lstStyle/>
        <a:p>
          <a:r>
            <a:rPr lang="en-US"/>
            <a:t>CONVENE</a:t>
          </a:r>
          <a:endParaRPr lang="en-AU"/>
        </a:p>
      </dgm:t>
    </dgm:pt>
    <dgm:pt modelId="{7014CB5E-932C-48EC-9E17-08B2F4941924}" type="parTrans" cxnId="{5A1D97A9-F3FD-4FAE-AC8E-7B2D32D0D5D0}">
      <dgm:prSet/>
      <dgm:spPr/>
      <dgm:t>
        <a:bodyPr/>
        <a:lstStyle/>
        <a:p>
          <a:endParaRPr lang="en-AU"/>
        </a:p>
      </dgm:t>
    </dgm:pt>
    <dgm:pt modelId="{D97FDA9A-1A4B-4EF2-B8F6-8FD85C2A9429}" type="sibTrans" cxnId="{5A1D97A9-F3FD-4FAE-AC8E-7B2D32D0D5D0}">
      <dgm:prSet/>
      <dgm:spPr/>
      <dgm:t>
        <a:bodyPr/>
        <a:lstStyle/>
        <a:p>
          <a:endParaRPr lang="en-AU"/>
        </a:p>
      </dgm:t>
    </dgm:pt>
    <dgm:pt modelId="{9E2B449E-279B-4179-A930-93090E3556D1}">
      <dgm:prSet phldrT="[Text]"/>
      <dgm:spPr>
        <a:solidFill>
          <a:srgbClr val="477D94"/>
        </a:solidFill>
      </dgm:spPr>
      <dgm:t>
        <a:bodyPr/>
        <a:lstStyle/>
        <a:p>
          <a:r>
            <a:rPr lang="en-US"/>
            <a:t>BROKER</a:t>
          </a:r>
          <a:endParaRPr lang="en-AU"/>
        </a:p>
      </dgm:t>
    </dgm:pt>
    <dgm:pt modelId="{001076A0-255B-4F3F-AC28-E0095696E260}" type="parTrans" cxnId="{2A613021-8284-45E9-B17B-FD7473015ED3}">
      <dgm:prSet/>
      <dgm:spPr/>
      <dgm:t>
        <a:bodyPr/>
        <a:lstStyle/>
        <a:p>
          <a:endParaRPr lang="en-AU"/>
        </a:p>
      </dgm:t>
    </dgm:pt>
    <dgm:pt modelId="{507E87BE-FB82-4716-9BC6-3926B708DC7D}" type="sibTrans" cxnId="{2A613021-8284-45E9-B17B-FD7473015ED3}">
      <dgm:prSet/>
      <dgm:spPr/>
      <dgm:t>
        <a:bodyPr/>
        <a:lstStyle/>
        <a:p>
          <a:endParaRPr lang="en-AU"/>
        </a:p>
      </dgm:t>
    </dgm:pt>
    <dgm:pt modelId="{CC1B4FFA-F4B3-485E-A967-8F0CC21EF89E}" type="pres">
      <dgm:prSet presAssocID="{1F25A40C-B389-4503-948B-3735F674E344}" presName="Name0" presStyleCnt="0">
        <dgm:presLayoutVars>
          <dgm:dir/>
          <dgm:resizeHandles val="exact"/>
        </dgm:presLayoutVars>
      </dgm:prSet>
      <dgm:spPr/>
    </dgm:pt>
    <dgm:pt modelId="{B2E21360-1D0A-4534-97AC-410BAC06469D}" type="pres">
      <dgm:prSet presAssocID="{1F25A40C-B389-4503-948B-3735F674E344}" presName="fgShape" presStyleLbl="fgShp" presStyleIdx="0" presStyleCnt="1" custScaleY="144943" custLinFactNeighborX="0" custLinFactNeighborY="-1264"/>
      <dgm:spPr>
        <a:solidFill>
          <a:srgbClr val="C0BFBF"/>
        </a:solidFill>
      </dgm:spPr>
    </dgm:pt>
    <dgm:pt modelId="{C1EFFD38-B7CC-456D-AE1B-21D3BF94C0E7}" type="pres">
      <dgm:prSet presAssocID="{1F25A40C-B389-4503-948B-3735F674E344}" presName="linComp" presStyleCnt="0"/>
      <dgm:spPr/>
    </dgm:pt>
    <dgm:pt modelId="{BD5DAEEE-F79D-48DE-9AF3-C482DA03319C}" type="pres">
      <dgm:prSet presAssocID="{2E8B210B-301C-4134-87FC-EDEC0EA4733D}" presName="compNode" presStyleCnt="0"/>
      <dgm:spPr/>
    </dgm:pt>
    <dgm:pt modelId="{45C7890A-49AF-4739-8F8D-C91F2869176E}" type="pres">
      <dgm:prSet presAssocID="{2E8B210B-301C-4134-87FC-EDEC0EA4733D}" presName="bkgdShape" presStyleLbl="node1" presStyleIdx="0" presStyleCnt="3" custLinFactNeighborX="-64" custLinFactNeighborY="9841"/>
      <dgm:spPr/>
    </dgm:pt>
    <dgm:pt modelId="{F804A3AF-8DB5-4F53-BD56-0FAFC287E851}" type="pres">
      <dgm:prSet presAssocID="{2E8B210B-301C-4134-87FC-EDEC0EA4733D}" presName="nodeTx" presStyleLbl="node1" presStyleIdx="0" presStyleCnt="3">
        <dgm:presLayoutVars>
          <dgm:bulletEnabled val="1"/>
        </dgm:presLayoutVars>
      </dgm:prSet>
      <dgm:spPr/>
    </dgm:pt>
    <dgm:pt modelId="{129637D2-40B7-492B-9DBE-C49211BF391B}" type="pres">
      <dgm:prSet presAssocID="{2E8B210B-301C-4134-87FC-EDEC0EA4733D}" presName="invisiNode" presStyleLbl="node1" presStyleIdx="0" presStyleCnt="3"/>
      <dgm:spPr/>
    </dgm:pt>
    <dgm:pt modelId="{A8469E8A-728A-41AB-8F8A-52C868FD5C96}" type="pres">
      <dgm:prSet presAssocID="{2E8B210B-301C-4134-87FC-EDEC0EA4733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s On with solid fill"/>
        </a:ext>
      </dgm:extLst>
    </dgm:pt>
    <dgm:pt modelId="{4BA1DAC0-A889-4221-9B92-B30F37DB3E0F}" type="pres">
      <dgm:prSet presAssocID="{6AB8B27E-A730-45F6-8A69-F51B01C7EFE8}" presName="sibTrans" presStyleLbl="sibTrans2D1" presStyleIdx="0" presStyleCnt="0"/>
      <dgm:spPr/>
    </dgm:pt>
    <dgm:pt modelId="{ED44D4F7-B2DD-43B3-ADE9-077DBBB9D14E}" type="pres">
      <dgm:prSet presAssocID="{AFCB1DC2-CFC8-4ED5-BAF3-3EC7E5C77D72}" presName="compNode" presStyleCnt="0"/>
      <dgm:spPr/>
    </dgm:pt>
    <dgm:pt modelId="{F2CCA8B3-32AD-4D69-8E3B-CB3254934050}" type="pres">
      <dgm:prSet presAssocID="{AFCB1DC2-CFC8-4ED5-BAF3-3EC7E5C77D72}" presName="bkgdShape" presStyleLbl="node1" presStyleIdx="1" presStyleCnt="3"/>
      <dgm:spPr/>
    </dgm:pt>
    <dgm:pt modelId="{676A9808-0880-4485-8BBB-B9ABBEEBCE9A}" type="pres">
      <dgm:prSet presAssocID="{AFCB1DC2-CFC8-4ED5-BAF3-3EC7E5C77D72}" presName="nodeTx" presStyleLbl="node1" presStyleIdx="1" presStyleCnt="3">
        <dgm:presLayoutVars>
          <dgm:bulletEnabled val="1"/>
        </dgm:presLayoutVars>
      </dgm:prSet>
      <dgm:spPr/>
    </dgm:pt>
    <dgm:pt modelId="{28654035-D0BD-4223-8864-21629A8473E4}" type="pres">
      <dgm:prSet presAssocID="{AFCB1DC2-CFC8-4ED5-BAF3-3EC7E5C77D72}" presName="invisiNode" presStyleLbl="node1" presStyleIdx="1" presStyleCnt="3"/>
      <dgm:spPr/>
    </dgm:pt>
    <dgm:pt modelId="{FDC73E13-133F-4439-BE7F-DA4C45A11B7E}" type="pres">
      <dgm:prSet presAssocID="{AFCB1DC2-CFC8-4ED5-BAF3-3EC7E5C77D72}"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C69EF90E-409D-4E2B-9099-A887EDA9DA7D}" type="pres">
      <dgm:prSet presAssocID="{D97FDA9A-1A4B-4EF2-B8F6-8FD85C2A9429}" presName="sibTrans" presStyleLbl="sibTrans2D1" presStyleIdx="0" presStyleCnt="0"/>
      <dgm:spPr/>
    </dgm:pt>
    <dgm:pt modelId="{D7714D22-0CAA-4F88-B47F-044A6C83CDC6}" type="pres">
      <dgm:prSet presAssocID="{9E2B449E-279B-4179-A930-93090E3556D1}" presName="compNode" presStyleCnt="0"/>
      <dgm:spPr/>
    </dgm:pt>
    <dgm:pt modelId="{736EA01A-68F1-4FC6-8C62-65507BF0F6B2}" type="pres">
      <dgm:prSet presAssocID="{9E2B449E-279B-4179-A930-93090E3556D1}" presName="bkgdShape" presStyleLbl="node1" presStyleIdx="2" presStyleCnt="3" custLinFactNeighborX="882" custLinFactNeighborY="4965"/>
      <dgm:spPr/>
    </dgm:pt>
    <dgm:pt modelId="{87D50F46-39E0-4DE5-90E1-C544698EE19D}" type="pres">
      <dgm:prSet presAssocID="{9E2B449E-279B-4179-A930-93090E3556D1}" presName="nodeTx" presStyleLbl="node1" presStyleIdx="2" presStyleCnt="3">
        <dgm:presLayoutVars>
          <dgm:bulletEnabled val="1"/>
        </dgm:presLayoutVars>
      </dgm:prSet>
      <dgm:spPr/>
    </dgm:pt>
    <dgm:pt modelId="{074818D1-20E1-4081-929C-B3215B1A608B}" type="pres">
      <dgm:prSet presAssocID="{9E2B449E-279B-4179-A930-93090E3556D1}" presName="invisiNode" presStyleLbl="node1" presStyleIdx="2" presStyleCnt="3"/>
      <dgm:spPr/>
    </dgm:pt>
    <dgm:pt modelId="{B9B4CAC5-22AF-451A-BD5C-43C4DE184EE2}" type="pres">
      <dgm:prSet presAssocID="{9E2B449E-279B-4179-A930-93090E3556D1}"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with solid fill"/>
        </a:ext>
      </dgm:extLst>
    </dgm:pt>
  </dgm:ptLst>
  <dgm:cxnLst>
    <dgm:cxn modelId="{2A613021-8284-45E9-B17B-FD7473015ED3}" srcId="{1F25A40C-B389-4503-948B-3735F674E344}" destId="{9E2B449E-279B-4179-A930-93090E3556D1}" srcOrd="2" destOrd="0" parTransId="{001076A0-255B-4F3F-AC28-E0095696E260}" sibTransId="{507E87BE-FB82-4716-9BC6-3926B708DC7D}"/>
    <dgm:cxn modelId="{A9520A5B-874A-4C78-B1FE-99214CC780D0}" type="presOf" srcId="{2E8B210B-301C-4134-87FC-EDEC0EA4733D}" destId="{F804A3AF-8DB5-4F53-BD56-0FAFC287E851}" srcOrd="1" destOrd="0" presId="urn:microsoft.com/office/officeart/2005/8/layout/hList7"/>
    <dgm:cxn modelId="{99977C65-44B9-42E5-8399-377C4FD6FB83}" type="presOf" srcId="{AFCB1DC2-CFC8-4ED5-BAF3-3EC7E5C77D72}" destId="{676A9808-0880-4485-8BBB-B9ABBEEBCE9A}" srcOrd="1" destOrd="0" presId="urn:microsoft.com/office/officeart/2005/8/layout/hList7"/>
    <dgm:cxn modelId="{13BCD54A-D84A-4703-9EC1-B57D72BB6FFD}" type="presOf" srcId="{9E2B449E-279B-4179-A930-93090E3556D1}" destId="{736EA01A-68F1-4FC6-8C62-65507BF0F6B2}" srcOrd="0" destOrd="0" presId="urn:microsoft.com/office/officeart/2005/8/layout/hList7"/>
    <dgm:cxn modelId="{11D20278-6EF7-4387-A53E-8DC41B88D47D}" type="presOf" srcId="{2E8B210B-301C-4134-87FC-EDEC0EA4733D}" destId="{45C7890A-49AF-4739-8F8D-C91F2869176E}" srcOrd="0" destOrd="0" presId="urn:microsoft.com/office/officeart/2005/8/layout/hList7"/>
    <dgm:cxn modelId="{CF9BF882-B476-4293-96B5-5CD01FF0202D}" type="presOf" srcId="{D97FDA9A-1A4B-4EF2-B8F6-8FD85C2A9429}" destId="{C69EF90E-409D-4E2B-9099-A887EDA9DA7D}" srcOrd="0" destOrd="0" presId="urn:microsoft.com/office/officeart/2005/8/layout/hList7"/>
    <dgm:cxn modelId="{6D75FE99-E570-482D-84CD-5281F0C78E8D}" type="presOf" srcId="{6AB8B27E-A730-45F6-8A69-F51B01C7EFE8}" destId="{4BA1DAC0-A889-4221-9B92-B30F37DB3E0F}" srcOrd="0" destOrd="0" presId="urn:microsoft.com/office/officeart/2005/8/layout/hList7"/>
    <dgm:cxn modelId="{F214639F-BFF1-49CF-9EBA-FEF7AFEAD9EB}" type="presOf" srcId="{9E2B449E-279B-4179-A930-93090E3556D1}" destId="{87D50F46-39E0-4DE5-90E1-C544698EE19D}" srcOrd="1" destOrd="0" presId="urn:microsoft.com/office/officeart/2005/8/layout/hList7"/>
    <dgm:cxn modelId="{5A1D97A9-F3FD-4FAE-AC8E-7B2D32D0D5D0}" srcId="{1F25A40C-B389-4503-948B-3735F674E344}" destId="{AFCB1DC2-CFC8-4ED5-BAF3-3EC7E5C77D72}" srcOrd="1" destOrd="0" parTransId="{7014CB5E-932C-48EC-9E17-08B2F4941924}" sibTransId="{D97FDA9A-1A4B-4EF2-B8F6-8FD85C2A9429}"/>
    <dgm:cxn modelId="{1C6C35B2-1440-40E1-B9EF-3A584F0C0A77}" type="presOf" srcId="{AFCB1DC2-CFC8-4ED5-BAF3-3EC7E5C77D72}" destId="{F2CCA8B3-32AD-4D69-8E3B-CB3254934050}" srcOrd="0" destOrd="0" presId="urn:microsoft.com/office/officeart/2005/8/layout/hList7"/>
    <dgm:cxn modelId="{6F5279ED-5CA4-4E96-B121-EC868DBDAE32}" srcId="{1F25A40C-B389-4503-948B-3735F674E344}" destId="{2E8B210B-301C-4134-87FC-EDEC0EA4733D}" srcOrd="0" destOrd="0" parTransId="{1AB42058-362F-4448-9895-668B838C4FD6}" sibTransId="{6AB8B27E-A730-45F6-8A69-F51B01C7EFE8}"/>
    <dgm:cxn modelId="{B22CB9FD-FDC7-4F79-AAFD-814562CE40DD}" type="presOf" srcId="{1F25A40C-B389-4503-948B-3735F674E344}" destId="{CC1B4FFA-F4B3-485E-A967-8F0CC21EF89E}" srcOrd="0" destOrd="0" presId="urn:microsoft.com/office/officeart/2005/8/layout/hList7"/>
    <dgm:cxn modelId="{0FD86618-126F-44A9-9E00-096636B781D3}" type="presParOf" srcId="{CC1B4FFA-F4B3-485E-A967-8F0CC21EF89E}" destId="{B2E21360-1D0A-4534-97AC-410BAC06469D}" srcOrd="0" destOrd="0" presId="urn:microsoft.com/office/officeart/2005/8/layout/hList7"/>
    <dgm:cxn modelId="{781A2942-91BF-4842-9276-38B89BE2F2AB}" type="presParOf" srcId="{CC1B4FFA-F4B3-485E-A967-8F0CC21EF89E}" destId="{C1EFFD38-B7CC-456D-AE1B-21D3BF94C0E7}" srcOrd="1" destOrd="0" presId="urn:microsoft.com/office/officeart/2005/8/layout/hList7"/>
    <dgm:cxn modelId="{07B58598-20D5-4CD9-96D2-42B68D437A29}" type="presParOf" srcId="{C1EFFD38-B7CC-456D-AE1B-21D3BF94C0E7}" destId="{BD5DAEEE-F79D-48DE-9AF3-C482DA03319C}" srcOrd="0" destOrd="0" presId="urn:microsoft.com/office/officeart/2005/8/layout/hList7"/>
    <dgm:cxn modelId="{49E28242-230A-4FAC-B41C-6B67F0CE08B5}" type="presParOf" srcId="{BD5DAEEE-F79D-48DE-9AF3-C482DA03319C}" destId="{45C7890A-49AF-4739-8F8D-C91F2869176E}" srcOrd="0" destOrd="0" presId="urn:microsoft.com/office/officeart/2005/8/layout/hList7"/>
    <dgm:cxn modelId="{B67B3F34-8B74-4988-B048-C65C79E321D0}" type="presParOf" srcId="{BD5DAEEE-F79D-48DE-9AF3-C482DA03319C}" destId="{F804A3AF-8DB5-4F53-BD56-0FAFC287E851}" srcOrd="1" destOrd="0" presId="urn:microsoft.com/office/officeart/2005/8/layout/hList7"/>
    <dgm:cxn modelId="{603342C2-F7BD-413C-9F89-E253527B1FC5}" type="presParOf" srcId="{BD5DAEEE-F79D-48DE-9AF3-C482DA03319C}" destId="{129637D2-40B7-492B-9DBE-C49211BF391B}" srcOrd="2" destOrd="0" presId="urn:microsoft.com/office/officeart/2005/8/layout/hList7"/>
    <dgm:cxn modelId="{64529B55-A396-4C10-9042-3AB0FBF2DAF1}" type="presParOf" srcId="{BD5DAEEE-F79D-48DE-9AF3-C482DA03319C}" destId="{A8469E8A-728A-41AB-8F8A-52C868FD5C96}" srcOrd="3" destOrd="0" presId="urn:microsoft.com/office/officeart/2005/8/layout/hList7"/>
    <dgm:cxn modelId="{1E90342F-7E95-44C6-A9D8-90C4FC3F38E4}" type="presParOf" srcId="{C1EFFD38-B7CC-456D-AE1B-21D3BF94C0E7}" destId="{4BA1DAC0-A889-4221-9B92-B30F37DB3E0F}" srcOrd="1" destOrd="0" presId="urn:microsoft.com/office/officeart/2005/8/layout/hList7"/>
    <dgm:cxn modelId="{8960EE09-ECC2-410E-88B5-96BA61177FC0}" type="presParOf" srcId="{C1EFFD38-B7CC-456D-AE1B-21D3BF94C0E7}" destId="{ED44D4F7-B2DD-43B3-ADE9-077DBBB9D14E}" srcOrd="2" destOrd="0" presId="urn:microsoft.com/office/officeart/2005/8/layout/hList7"/>
    <dgm:cxn modelId="{69549ECE-2F27-4E83-880C-C17619E28983}" type="presParOf" srcId="{ED44D4F7-B2DD-43B3-ADE9-077DBBB9D14E}" destId="{F2CCA8B3-32AD-4D69-8E3B-CB3254934050}" srcOrd="0" destOrd="0" presId="urn:microsoft.com/office/officeart/2005/8/layout/hList7"/>
    <dgm:cxn modelId="{400E6112-B338-4FA9-A2C6-E8964597A99B}" type="presParOf" srcId="{ED44D4F7-B2DD-43B3-ADE9-077DBBB9D14E}" destId="{676A9808-0880-4485-8BBB-B9ABBEEBCE9A}" srcOrd="1" destOrd="0" presId="urn:microsoft.com/office/officeart/2005/8/layout/hList7"/>
    <dgm:cxn modelId="{DDCB1A3C-D4BE-4434-A854-04E8F9E01061}" type="presParOf" srcId="{ED44D4F7-B2DD-43B3-ADE9-077DBBB9D14E}" destId="{28654035-D0BD-4223-8864-21629A8473E4}" srcOrd="2" destOrd="0" presId="urn:microsoft.com/office/officeart/2005/8/layout/hList7"/>
    <dgm:cxn modelId="{4C89C4E2-1772-45DC-9FAF-0741CDDB75BE}" type="presParOf" srcId="{ED44D4F7-B2DD-43B3-ADE9-077DBBB9D14E}" destId="{FDC73E13-133F-4439-BE7F-DA4C45A11B7E}" srcOrd="3" destOrd="0" presId="urn:microsoft.com/office/officeart/2005/8/layout/hList7"/>
    <dgm:cxn modelId="{2153A8F8-C310-4176-B8F7-42BD053C3D0D}" type="presParOf" srcId="{C1EFFD38-B7CC-456D-AE1B-21D3BF94C0E7}" destId="{C69EF90E-409D-4E2B-9099-A887EDA9DA7D}" srcOrd="3" destOrd="0" presId="urn:microsoft.com/office/officeart/2005/8/layout/hList7"/>
    <dgm:cxn modelId="{858F7001-639E-4D29-A1FC-0F137C7B6371}" type="presParOf" srcId="{C1EFFD38-B7CC-456D-AE1B-21D3BF94C0E7}" destId="{D7714D22-0CAA-4F88-B47F-044A6C83CDC6}" srcOrd="4" destOrd="0" presId="urn:microsoft.com/office/officeart/2005/8/layout/hList7"/>
    <dgm:cxn modelId="{B9D6F643-65F2-43D9-91ED-4EA4DAE63CA8}" type="presParOf" srcId="{D7714D22-0CAA-4F88-B47F-044A6C83CDC6}" destId="{736EA01A-68F1-4FC6-8C62-65507BF0F6B2}" srcOrd="0" destOrd="0" presId="urn:microsoft.com/office/officeart/2005/8/layout/hList7"/>
    <dgm:cxn modelId="{CC2EE6C6-5A2D-41D3-A289-24DE6E7C40A8}" type="presParOf" srcId="{D7714D22-0CAA-4F88-B47F-044A6C83CDC6}" destId="{87D50F46-39E0-4DE5-90E1-C544698EE19D}" srcOrd="1" destOrd="0" presId="urn:microsoft.com/office/officeart/2005/8/layout/hList7"/>
    <dgm:cxn modelId="{7821BB9C-FA2B-4F0B-A919-96A9E1F02D31}" type="presParOf" srcId="{D7714D22-0CAA-4F88-B47F-044A6C83CDC6}" destId="{074818D1-20E1-4081-929C-B3215B1A608B}" srcOrd="2" destOrd="0" presId="urn:microsoft.com/office/officeart/2005/8/layout/hList7"/>
    <dgm:cxn modelId="{1FD52A63-670C-4D9F-9F10-9366EC6C8043}" type="presParOf" srcId="{D7714D22-0CAA-4F88-B47F-044A6C83CDC6}" destId="{B9B4CAC5-22AF-451A-BD5C-43C4DE184EE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DBB2D-B595-4FFA-BA50-F316A0DEA25F}" type="doc">
      <dgm:prSet loTypeId="urn:microsoft.com/office/officeart/2009/3/layout/StepUpProcess" loCatId="process" qsTypeId="urn:microsoft.com/office/officeart/2005/8/quickstyle/simple4" qsCatId="simple" csTypeId="urn:microsoft.com/office/officeart/2005/8/colors/colorful3" csCatId="colorful" phldr="1"/>
      <dgm:spPr/>
      <dgm:t>
        <a:bodyPr/>
        <a:lstStyle/>
        <a:p>
          <a:endParaRPr lang="en-AU"/>
        </a:p>
      </dgm:t>
    </dgm:pt>
    <dgm:pt modelId="{5D490A8B-95DF-4CC6-AF98-049F53C5944F}">
      <dgm:prSet phldrT="[Text]" custT="1"/>
      <dgm:spPr/>
      <dgm:t>
        <a:bodyPr/>
        <a:lstStyle/>
        <a:p>
          <a:r>
            <a:rPr kumimoji="0" lang="en-AU" sz="1800" b="0" i="0" u="none" strike="noStrike" cap="none" spc="0" normalizeH="0" baseline="0" noProof="0">
              <a:ln/>
              <a:effectLst/>
              <a:uLnTx/>
              <a:uFillTx/>
              <a:latin typeface="Avenir Heavy" panose="020B0703020203020204" pitchFamily="34" charset="0"/>
              <a:ea typeface="+mn-ea"/>
              <a:cs typeface="+mn-cs"/>
            </a:rPr>
            <a:t>1997</a:t>
          </a:r>
          <a:endParaRPr lang="en-US" sz="1800">
            <a:latin typeface="+mj-lt"/>
          </a:endParaRPr>
        </a:p>
        <a:p>
          <a:r>
            <a:rPr lang="en-US" sz="1100">
              <a:latin typeface="+mj-lt"/>
            </a:rPr>
            <a:t>Code of Conduct first developed</a:t>
          </a:r>
          <a:endParaRPr lang="en-US" sz="1400">
            <a:latin typeface="+mj-lt"/>
          </a:endParaRPr>
        </a:p>
      </dgm:t>
    </dgm:pt>
    <dgm:pt modelId="{460466EB-8AEB-4934-A389-47F468762D31}" type="parTrans" cxnId="{C569BAF0-0D58-421B-A640-D6412D643233}">
      <dgm:prSet/>
      <dgm:spPr/>
      <dgm:t>
        <a:bodyPr/>
        <a:lstStyle/>
        <a:p>
          <a:endParaRPr lang="en-US"/>
        </a:p>
      </dgm:t>
    </dgm:pt>
    <dgm:pt modelId="{2EE219F0-454E-41E4-ACA6-4B833791DB14}" type="sibTrans" cxnId="{C569BAF0-0D58-421B-A640-D6412D643233}">
      <dgm:prSet/>
      <dgm:spPr/>
      <dgm:t>
        <a:bodyPr/>
        <a:lstStyle/>
        <a:p>
          <a:endParaRPr lang="en-US"/>
        </a:p>
      </dgm:t>
    </dgm:pt>
    <dgm:pt modelId="{8A8EB120-3B10-4E6F-9DC7-04BA44E2D7D5}">
      <dgm:prSet phldrT="[Text]" custT="1"/>
      <dgm:spPr/>
      <dgm:t>
        <a:bodyPr/>
        <a:lstStyle/>
        <a:p>
          <a:r>
            <a:rPr kumimoji="0" lang="en-AU" sz="1800" b="0" i="0" u="none" strike="noStrike" cap="none" spc="0" normalizeH="0" baseline="0" noProof="0">
              <a:ln/>
              <a:effectLst/>
              <a:uLnTx/>
              <a:uFillTx/>
              <a:latin typeface="Avenir Heavy" panose="020B0703020203020204" pitchFamily="34" charset="0"/>
              <a:ea typeface="+mn-ea"/>
              <a:cs typeface="+mn-cs"/>
            </a:rPr>
            <a:t>2010</a:t>
          </a:r>
          <a:endParaRPr lang="en-US" sz="1800">
            <a:latin typeface="+mj-lt"/>
          </a:endParaRPr>
        </a:p>
        <a:p>
          <a:r>
            <a:rPr lang="en-US" sz="1100">
              <a:latin typeface="+mj-lt"/>
            </a:rPr>
            <a:t>Comprehensive Code Review</a:t>
          </a:r>
        </a:p>
      </dgm:t>
    </dgm:pt>
    <dgm:pt modelId="{96B7F0AB-7C54-4BAF-984A-4E4F166413B3}" type="parTrans" cxnId="{7B6BF960-BAD5-493B-980E-E8B6FBAD5FF9}">
      <dgm:prSet/>
      <dgm:spPr/>
      <dgm:t>
        <a:bodyPr/>
        <a:lstStyle/>
        <a:p>
          <a:endParaRPr lang="en-US"/>
        </a:p>
      </dgm:t>
    </dgm:pt>
    <dgm:pt modelId="{C76CCE5A-E91E-4BF8-99E7-B47E1DD411F9}" type="sibTrans" cxnId="{7B6BF960-BAD5-493B-980E-E8B6FBAD5FF9}">
      <dgm:prSet/>
      <dgm:spPr/>
      <dgm:t>
        <a:bodyPr/>
        <a:lstStyle/>
        <a:p>
          <a:endParaRPr lang="en-US"/>
        </a:p>
      </dgm:t>
    </dgm:pt>
    <dgm:pt modelId="{B229CB8C-7300-4D71-8406-DAB16E45ACA9}">
      <dgm:prSet phldrT="[Text]" custT="1"/>
      <dgm:spPr/>
      <dgm:t>
        <a:bodyPr/>
        <a:lstStyle/>
        <a:p>
          <a:r>
            <a:rPr kumimoji="0" lang="en-AU" sz="1800" b="0" i="0" u="none" strike="noStrike" cap="none" spc="0" normalizeH="0" baseline="0" noProof="0">
              <a:ln/>
              <a:effectLst/>
              <a:uLnTx/>
              <a:uFillTx/>
              <a:latin typeface="Avenir Heavy" panose="020B0703020203020204" pitchFamily="34" charset="0"/>
              <a:ea typeface="+mn-ea"/>
              <a:cs typeface="+mn-cs"/>
            </a:rPr>
            <a:t>2016</a:t>
          </a:r>
          <a:endParaRPr lang="en-US" sz="1800">
            <a:latin typeface="+mj-lt"/>
          </a:endParaRPr>
        </a:p>
        <a:p>
          <a:r>
            <a:rPr lang="en-US" sz="1100">
              <a:latin typeface="+mj-lt"/>
            </a:rPr>
            <a:t>Complete restructure and review of the Code</a:t>
          </a:r>
        </a:p>
      </dgm:t>
    </dgm:pt>
    <dgm:pt modelId="{4E0BD804-04D2-4D90-B12C-338FFAC42BD1}" type="parTrans" cxnId="{C21F1E01-5D8B-4E1A-AB35-D8C004AB278E}">
      <dgm:prSet/>
      <dgm:spPr/>
      <dgm:t>
        <a:bodyPr/>
        <a:lstStyle/>
        <a:p>
          <a:endParaRPr lang="en-US"/>
        </a:p>
      </dgm:t>
    </dgm:pt>
    <dgm:pt modelId="{0F8DD542-AE12-4051-BC29-03672F9BED49}" type="sibTrans" cxnId="{C21F1E01-5D8B-4E1A-AB35-D8C004AB278E}">
      <dgm:prSet/>
      <dgm:spPr/>
      <dgm:t>
        <a:bodyPr/>
        <a:lstStyle/>
        <a:p>
          <a:endParaRPr lang="en-US"/>
        </a:p>
      </dgm:t>
    </dgm:pt>
    <dgm:pt modelId="{C3C32DE2-2B67-40B6-BFD2-02BBA113992C}">
      <dgm:prSet phldrT="[Text]" custT="1"/>
      <dgm:spPr/>
      <dgm:t>
        <a:bodyPr/>
        <a:lstStyle/>
        <a:p>
          <a:r>
            <a:rPr lang="en-US" sz="1800">
              <a:latin typeface="Avenir Heavy" panose="020B0703020203020204" pitchFamily="34" charset="0"/>
            </a:rPr>
            <a:t>2019</a:t>
          </a:r>
          <a:r>
            <a:rPr lang="en-US" sz="1100">
              <a:latin typeface="+mj-lt"/>
            </a:rPr>
            <a:t> </a:t>
          </a:r>
        </a:p>
        <a:p>
          <a:r>
            <a:rPr lang="en-US" sz="1100">
              <a:latin typeface="+mj-lt"/>
            </a:rPr>
            <a:t>PSEAH components added </a:t>
          </a:r>
        </a:p>
      </dgm:t>
    </dgm:pt>
    <dgm:pt modelId="{525C2886-B3FF-404B-B2C9-E75E2CE66FD3}" type="parTrans" cxnId="{3786769C-2C72-4E26-9964-BAC299696BEC}">
      <dgm:prSet/>
      <dgm:spPr/>
      <dgm:t>
        <a:bodyPr/>
        <a:lstStyle/>
        <a:p>
          <a:endParaRPr lang="en-AU"/>
        </a:p>
      </dgm:t>
    </dgm:pt>
    <dgm:pt modelId="{697749C6-2B1E-4037-904C-5CFCCBB147C0}" type="sibTrans" cxnId="{3786769C-2C72-4E26-9964-BAC299696BEC}">
      <dgm:prSet/>
      <dgm:spPr/>
      <dgm:t>
        <a:bodyPr/>
        <a:lstStyle/>
        <a:p>
          <a:endParaRPr lang="en-AU"/>
        </a:p>
      </dgm:t>
    </dgm:pt>
    <dgm:pt modelId="{01BC7AB4-7FB9-4FA9-A541-35C232276AC9}">
      <dgm:prSet custT="1"/>
      <dgm:spPr/>
      <dgm:t>
        <a:bodyPr/>
        <a:lstStyle/>
        <a:p>
          <a:r>
            <a:rPr lang="en-US" sz="1800" b="0">
              <a:latin typeface="Avenir Heavy" panose="020B0703020203020204" pitchFamily="34" charset="0"/>
            </a:rPr>
            <a:t>2024</a:t>
          </a:r>
        </a:p>
        <a:p>
          <a:r>
            <a:rPr lang="en-US" sz="1100" b="0">
              <a:latin typeface="Avenir Heavy" panose="020B0703020203020204" pitchFamily="34" charset="0"/>
            </a:rPr>
            <a:t>New Code launched</a:t>
          </a:r>
        </a:p>
        <a:p>
          <a:endParaRPr lang="en-AU" sz="1900"/>
        </a:p>
      </dgm:t>
    </dgm:pt>
    <dgm:pt modelId="{CCCB51A5-C64D-4E87-A659-DB8C1C85EFBC}" type="parTrans" cxnId="{FC0E5FAD-A553-49F7-9814-992A0C52E70F}">
      <dgm:prSet/>
      <dgm:spPr/>
      <dgm:t>
        <a:bodyPr/>
        <a:lstStyle/>
        <a:p>
          <a:endParaRPr lang="en-AU"/>
        </a:p>
      </dgm:t>
    </dgm:pt>
    <dgm:pt modelId="{1B148392-1549-4638-828E-719C62A31675}" type="sibTrans" cxnId="{FC0E5FAD-A553-49F7-9814-992A0C52E70F}">
      <dgm:prSet/>
      <dgm:spPr/>
      <dgm:t>
        <a:bodyPr/>
        <a:lstStyle/>
        <a:p>
          <a:endParaRPr lang="en-AU"/>
        </a:p>
      </dgm:t>
    </dgm:pt>
    <dgm:pt modelId="{513036DD-938B-4B5D-8BDC-B9B7217DFDBF}" type="pres">
      <dgm:prSet presAssocID="{A50DBB2D-B595-4FFA-BA50-F316A0DEA25F}" presName="rootnode" presStyleCnt="0">
        <dgm:presLayoutVars>
          <dgm:chMax/>
          <dgm:chPref/>
          <dgm:dir/>
          <dgm:animLvl val="lvl"/>
        </dgm:presLayoutVars>
      </dgm:prSet>
      <dgm:spPr/>
    </dgm:pt>
    <dgm:pt modelId="{D9F60600-8949-4571-9C50-05507BBE782B}" type="pres">
      <dgm:prSet presAssocID="{5D490A8B-95DF-4CC6-AF98-049F53C5944F}" presName="composite" presStyleCnt="0"/>
      <dgm:spPr/>
    </dgm:pt>
    <dgm:pt modelId="{D836653A-1349-49F3-B9BF-96E500A1BFD6}" type="pres">
      <dgm:prSet presAssocID="{5D490A8B-95DF-4CC6-AF98-049F53C5944F}" presName="LShape" presStyleLbl="alignNode1" presStyleIdx="0" presStyleCnt="9"/>
      <dgm:spPr/>
    </dgm:pt>
    <dgm:pt modelId="{9D10B245-3472-44C9-9399-D758FDFCD383}" type="pres">
      <dgm:prSet presAssocID="{5D490A8B-95DF-4CC6-AF98-049F53C5944F}" presName="ParentText" presStyleLbl="revTx" presStyleIdx="0" presStyleCnt="5">
        <dgm:presLayoutVars>
          <dgm:chMax val="0"/>
          <dgm:chPref val="0"/>
          <dgm:bulletEnabled val="1"/>
        </dgm:presLayoutVars>
      </dgm:prSet>
      <dgm:spPr/>
    </dgm:pt>
    <dgm:pt modelId="{4C55DDE0-A23D-4AEC-9CB1-2D97B4007E58}" type="pres">
      <dgm:prSet presAssocID="{5D490A8B-95DF-4CC6-AF98-049F53C5944F}" presName="Triangle" presStyleLbl="alignNode1" presStyleIdx="1" presStyleCnt="9"/>
      <dgm:spPr/>
    </dgm:pt>
    <dgm:pt modelId="{F775FE17-17B3-4A8F-B6D1-461CEFD67516}" type="pres">
      <dgm:prSet presAssocID="{2EE219F0-454E-41E4-ACA6-4B833791DB14}" presName="sibTrans" presStyleCnt="0"/>
      <dgm:spPr/>
    </dgm:pt>
    <dgm:pt modelId="{52072F11-C61F-447F-8C68-8A14A547B940}" type="pres">
      <dgm:prSet presAssocID="{2EE219F0-454E-41E4-ACA6-4B833791DB14}" presName="space" presStyleCnt="0"/>
      <dgm:spPr/>
    </dgm:pt>
    <dgm:pt modelId="{7BDC8C8F-811E-48C4-9EB5-59C9611A29B2}" type="pres">
      <dgm:prSet presAssocID="{8A8EB120-3B10-4E6F-9DC7-04BA44E2D7D5}" presName="composite" presStyleCnt="0"/>
      <dgm:spPr/>
    </dgm:pt>
    <dgm:pt modelId="{8106957B-9594-4D8E-A839-94F919D4EA5C}" type="pres">
      <dgm:prSet presAssocID="{8A8EB120-3B10-4E6F-9DC7-04BA44E2D7D5}" presName="LShape" presStyleLbl="alignNode1" presStyleIdx="2" presStyleCnt="9"/>
      <dgm:spPr/>
    </dgm:pt>
    <dgm:pt modelId="{68BBA122-D0A1-48D8-BF90-01596B1C9127}" type="pres">
      <dgm:prSet presAssocID="{8A8EB120-3B10-4E6F-9DC7-04BA44E2D7D5}" presName="ParentText" presStyleLbl="revTx" presStyleIdx="1" presStyleCnt="5" custScaleX="109968" custLinFactNeighborX="2416">
        <dgm:presLayoutVars>
          <dgm:chMax val="0"/>
          <dgm:chPref val="0"/>
          <dgm:bulletEnabled val="1"/>
        </dgm:presLayoutVars>
      </dgm:prSet>
      <dgm:spPr/>
    </dgm:pt>
    <dgm:pt modelId="{6E673AF4-B613-4ADA-91F9-9FFA46FC0B44}" type="pres">
      <dgm:prSet presAssocID="{8A8EB120-3B10-4E6F-9DC7-04BA44E2D7D5}" presName="Triangle" presStyleLbl="alignNode1" presStyleIdx="3" presStyleCnt="9"/>
      <dgm:spPr/>
    </dgm:pt>
    <dgm:pt modelId="{713AC19F-C040-4CE3-9572-82955FB7B673}" type="pres">
      <dgm:prSet presAssocID="{C76CCE5A-E91E-4BF8-99E7-B47E1DD411F9}" presName="sibTrans" presStyleCnt="0"/>
      <dgm:spPr/>
    </dgm:pt>
    <dgm:pt modelId="{FAEB387D-3B35-4DBA-BCD7-435B554C267F}" type="pres">
      <dgm:prSet presAssocID="{C76CCE5A-E91E-4BF8-99E7-B47E1DD411F9}" presName="space" presStyleCnt="0"/>
      <dgm:spPr/>
    </dgm:pt>
    <dgm:pt modelId="{76B07F11-7068-4293-9745-07D21147F023}" type="pres">
      <dgm:prSet presAssocID="{B229CB8C-7300-4D71-8406-DAB16E45ACA9}" presName="composite" presStyleCnt="0"/>
      <dgm:spPr/>
    </dgm:pt>
    <dgm:pt modelId="{E3491EF7-4A8C-4449-B15D-CD1F7D47E207}" type="pres">
      <dgm:prSet presAssocID="{B229CB8C-7300-4D71-8406-DAB16E45ACA9}" presName="LShape" presStyleLbl="alignNode1" presStyleIdx="4" presStyleCnt="9"/>
      <dgm:spPr/>
    </dgm:pt>
    <dgm:pt modelId="{9537B0BB-3CB9-476D-846F-5774958449C5}" type="pres">
      <dgm:prSet presAssocID="{B229CB8C-7300-4D71-8406-DAB16E45ACA9}" presName="ParentText" presStyleLbl="revTx" presStyleIdx="2" presStyleCnt="5">
        <dgm:presLayoutVars>
          <dgm:chMax val="0"/>
          <dgm:chPref val="0"/>
          <dgm:bulletEnabled val="1"/>
        </dgm:presLayoutVars>
      </dgm:prSet>
      <dgm:spPr/>
    </dgm:pt>
    <dgm:pt modelId="{4CCE4F82-07C0-407C-BAA1-E8293D5A1145}" type="pres">
      <dgm:prSet presAssocID="{B229CB8C-7300-4D71-8406-DAB16E45ACA9}" presName="Triangle" presStyleLbl="alignNode1" presStyleIdx="5" presStyleCnt="9"/>
      <dgm:spPr/>
    </dgm:pt>
    <dgm:pt modelId="{27FD59C3-74A4-4C36-BED5-FD757D94B781}" type="pres">
      <dgm:prSet presAssocID="{0F8DD542-AE12-4051-BC29-03672F9BED49}" presName="sibTrans" presStyleCnt="0"/>
      <dgm:spPr/>
    </dgm:pt>
    <dgm:pt modelId="{9AC8A4EE-4BEA-4109-BAE1-3592E288E929}" type="pres">
      <dgm:prSet presAssocID="{0F8DD542-AE12-4051-BC29-03672F9BED49}" presName="space" presStyleCnt="0"/>
      <dgm:spPr/>
    </dgm:pt>
    <dgm:pt modelId="{3882DF5E-D107-466E-B8F8-EF71EE452D94}" type="pres">
      <dgm:prSet presAssocID="{C3C32DE2-2B67-40B6-BFD2-02BBA113992C}" presName="composite" presStyleCnt="0"/>
      <dgm:spPr/>
    </dgm:pt>
    <dgm:pt modelId="{B90A3985-AAEF-4587-B0B6-9ED4C26DDA51}" type="pres">
      <dgm:prSet presAssocID="{C3C32DE2-2B67-40B6-BFD2-02BBA113992C}" presName="LShape" presStyleLbl="alignNode1" presStyleIdx="6" presStyleCnt="9"/>
      <dgm:spPr/>
    </dgm:pt>
    <dgm:pt modelId="{3532AACC-1410-4E20-897A-61F594B67951}" type="pres">
      <dgm:prSet presAssocID="{C3C32DE2-2B67-40B6-BFD2-02BBA113992C}" presName="ParentText" presStyleLbl="revTx" presStyleIdx="3" presStyleCnt="5">
        <dgm:presLayoutVars>
          <dgm:chMax val="0"/>
          <dgm:chPref val="0"/>
          <dgm:bulletEnabled val="1"/>
        </dgm:presLayoutVars>
      </dgm:prSet>
      <dgm:spPr/>
    </dgm:pt>
    <dgm:pt modelId="{B8CD4112-98EC-4920-8B09-013A3E47A40F}" type="pres">
      <dgm:prSet presAssocID="{C3C32DE2-2B67-40B6-BFD2-02BBA113992C}" presName="Triangle" presStyleLbl="alignNode1" presStyleIdx="7" presStyleCnt="9"/>
      <dgm:spPr/>
    </dgm:pt>
    <dgm:pt modelId="{B1D05A9F-897C-427B-B2F8-0EA05CA55E67}" type="pres">
      <dgm:prSet presAssocID="{697749C6-2B1E-4037-904C-5CFCCBB147C0}" presName="sibTrans" presStyleCnt="0"/>
      <dgm:spPr/>
    </dgm:pt>
    <dgm:pt modelId="{BF7D9814-D07F-4F08-8BAF-1B9764424760}" type="pres">
      <dgm:prSet presAssocID="{697749C6-2B1E-4037-904C-5CFCCBB147C0}" presName="space" presStyleCnt="0"/>
      <dgm:spPr/>
    </dgm:pt>
    <dgm:pt modelId="{CDE754CE-4713-4DC8-89CC-87E11B2E9B15}" type="pres">
      <dgm:prSet presAssocID="{01BC7AB4-7FB9-4FA9-A541-35C232276AC9}" presName="composite" presStyleCnt="0"/>
      <dgm:spPr/>
    </dgm:pt>
    <dgm:pt modelId="{5FA9D75B-16C1-4D2B-8CA3-65499BC3A76D}" type="pres">
      <dgm:prSet presAssocID="{01BC7AB4-7FB9-4FA9-A541-35C232276AC9}" presName="LShape" presStyleLbl="alignNode1" presStyleIdx="8" presStyleCnt="9"/>
      <dgm:spPr/>
    </dgm:pt>
    <dgm:pt modelId="{C0617814-1DC6-4509-81CD-879CE92D1DC3}" type="pres">
      <dgm:prSet presAssocID="{01BC7AB4-7FB9-4FA9-A541-35C232276AC9}" presName="ParentText" presStyleLbl="revTx" presStyleIdx="4" presStyleCnt="5">
        <dgm:presLayoutVars>
          <dgm:chMax val="0"/>
          <dgm:chPref val="0"/>
          <dgm:bulletEnabled val="1"/>
        </dgm:presLayoutVars>
      </dgm:prSet>
      <dgm:spPr/>
    </dgm:pt>
  </dgm:ptLst>
  <dgm:cxnLst>
    <dgm:cxn modelId="{C21F1E01-5D8B-4E1A-AB35-D8C004AB278E}" srcId="{A50DBB2D-B595-4FFA-BA50-F316A0DEA25F}" destId="{B229CB8C-7300-4D71-8406-DAB16E45ACA9}" srcOrd="2" destOrd="0" parTransId="{4E0BD804-04D2-4D90-B12C-338FFAC42BD1}" sibTransId="{0F8DD542-AE12-4051-BC29-03672F9BED49}"/>
    <dgm:cxn modelId="{34AE8A14-4B0E-487C-9509-9391DA09277D}" type="presOf" srcId="{01BC7AB4-7FB9-4FA9-A541-35C232276AC9}" destId="{C0617814-1DC6-4509-81CD-879CE92D1DC3}" srcOrd="0" destOrd="0" presId="urn:microsoft.com/office/officeart/2009/3/layout/StepUpProcess"/>
    <dgm:cxn modelId="{DD69133E-BD8F-43A6-8B8C-1056E7353135}" type="presOf" srcId="{5D490A8B-95DF-4CC6-AF98-049F53C5944F}" destId="{9D10B245-3472-44C9-9399-D758FDFCD383}" srcOrd="0" destOrd="0" presId="urn:microsoft.com/office/officeart/2009/3/layout/StepUpProcess"/>
    <dgm:cxn modelId="{7B6BF960-BAD5-493B-980E-E8B6FBAD5FF9}" srcId="{A50DBB2D-B595-4FFA-BA50-F316A0DEA25F}" destId="{8A8EB120-3B10-4E6F-9DC7-04BA44E2D7D5}" srcOrd="1" destOrd="0" parTransId="{96B7F0AB-7C54-4BAF-984A-4E4F166413B3}" sibTransId="{C76CCE5A-E91E-4BF8-99E7-B47E1DD411F9}"/>
    <dgm:cxn modelId="{1F36114B-16F0-4241-A3B3-E9985EB26868}" type="presOf" srcId="{A50DBB2D-B595-4FFA-BA50-F316A0DEA25F}" destId="{513036DD-938B-4B5D-8BDC-B9B7217DFDBF}" srcOrd="0" destOrd="0" presId="urn:microsoft.com/office/officeart/2009/3/layout/StepUpProcess"/>
    <dgm:cxn modelId="{3786769C-2C72-4E26-9964-BAC299696BEC}" srcId="{A50DBB2D-B595-4FFA-BA50-F316A0DEA25F}" destId="{C3C32DE2-2B67-40B6-BFD2-02BBA113992C}" srcOrd="3" destOrd="0" parTransId="{525C2886-B3FF-404B-B2C9-E75E2CE66FD3}" sibTransId="{697749C6-2B1E-4037-904C-5CFCCBB147C0}"/>
    <dgm:cxn modelId="{A1A0A8A7-62B7-438B-93CF-4C2D67B39649}" type="presOf" srcId="{C3C32DE2-2B67-40B6-BFD2-02BBA113992C}" destId="{3532AACC-1410-4E20-897A-61F594B67951}" srcOrd="0" destOrd="0" presId="urn:microsoft.com/office/officeart/2009/3/layout/StepUpProcess"/>
    <dgm:cxn modelId="{FC0E5FAD-A553-49F7-9814-992A0C52E70F}" srcId="{A50DBB2D-B595-4FFA-BA50-F316A0DEA25F}" destId="{01BC7AB4-7FB9-4FA9-A541-35C232276AC9}" srcOrd="4" destOrd="0" parTransId="{CCCB51A5-C64D-4E87-A659-DB8C1C85EFBC}" sibTransId="{1B148392-1549-4638-828E-719C62A31675}"/>
    <dgm:cxn modelId="{76F281BD-FAC8-4385-988E-EA3EB9988779}" type="presOf" srcId="{8A8EB120-3B10-4E6F-9DC7-04BA44E2D7D5}" destId="{68BBA122-D0A1-48D8-BF90-01596B1C9127}" srcOrd="0" destOrd="0" presId="urn:microsoft.com/office/officeart/2009/3/layout/StepUpProcess"/>
    <dgm:cxn modelId="{025C53C5-D51B-4D2E-9461-E844CD462D96}" type="presOf" srcId="{B229CB8C-7300-4D71-8406-DAB16E45ACA9}" destId="{9537B0BB-3CB9-476D-846F-5774958449C5}" srcOrd="0" destOrd="0" presId="urn:microsoft.com/office/officeart/2009/3/layout/StepUpProcess"/>
    <dgm:cxn modelId="{C569BAF0-0D58-421B-A640-D6412D643233}" srcId="{A50DBB2D-B595-4FFA-BA50-F316A0DEA25F}" destId="{5D490A8B-95DF-4CC6-AF98-049F53C5944F}" srcOrd="0" destOrd="0" parTransId="{460466EB-8AEB-4934-A389-47F468762D31}" sibTransId="{2EE219F0-454E-41E4-ACA6-4B833791DB14}"/>
    <dgm:cxn modelId="{421858B9-4614-4211-BFB6-5CAFF4C2436C}" type="presParOf" srcId="{513036DD-938B-4B5D-8BDC-B9B7217DFDBF}" destId="{D9F60600-8949-4571-9C50-05507BBE782B}" srcOrd="0" destOrd="0" presId="urn:microsoft.com/office/officeart/2009/3/layout/StepUpProcess"/>
    <dgm:cxn modelId="{187F0E30-10EB-4BFE-BC28-00687C5851A8}" type="presParOf" srcId="{D9F60600-8949-4571-9C50-05507BBE782B}" destId="{D836653A-1349-49F3-B9BF-96E500A1BFD6}" srcOrd="0" destOrd="0" presId="urn:microsoft.com/office/officeart/2009/3/layout/StepUpProcess"/>
    <dgm:cxn modelId="{8FD49E24-E72C-40EA-8A29-9AD603B09A88}" type="presParOf" srcId="{D9F60600-8949-4571-9C50-05507BBE782B}" destId="{9D10B245-3472-44C9-9399-D758FDFCD383}" srcOrd="1" destOrd="0" presId="urn:microsoft.com/office/officeart/2009/3/layout/StepUpProcess"/>
    <dgm:cxn modelId="{48424D9B-D942-47BB-BBD3-E5AC69B37A3F}" type="presParOf" srcId="{D9F60600-8949-4571-9C50-05507BBE782B}" destId="{4C55DDE0-A23D-4AEC-9CB1-2D97B4007E58}" srcOrd="2" destOrd="0" presId="urn:microsoft.com/office/officeart/2009/3/layout/StepUpProcess"/>
    <dgm:cxn modelId="{3499C5CB-766B-4023-B823-D7DC5AE0EB2E}" type="presParOf" srcId="{513036DD-938B-4B5D-8BDC-B9B7217DFDBF}" destId="{F775FE17-17B3-4A8F-B6D1-461CEFD67516}" srcOrd="1" destOrd="0" presId="urn:microsoft.com/office/officeart/2009/3/layout/StepUpProcess"/>
    <dgm:cxn modelId="{80A63040-EAB6-401C-A712-7C6BBC297FF7}" type="presParOf" srcId="{F775FE17-17B3-4A8F-B6D1-461CEFD67516}" destId="{52072F11-C61F-447F-8C68-8A14A547B940}" srcOrd="0" destOrd="0" presId="urn:microsoft.com/office/officeart/2009/3/layout/StepUpProcess"/>
    <dgm:cxn modelId="{B83D7C7F-3ADB-4312-AFBA-E00B97D8A1BF}" type="presParOf" srcId="{513036DD-938B-4B5D-8BDC-B9B7217DFDBF}" destId="{7BDC8C8F-811E-48C4-9EB5-59C9611A29B2}" srcOrd="2" destOrd="0" presId="urn:microsoft.com/office/officeart/2009/3/layout/StepUpProcess"/>
    <dgm:cxn modelId="{F40F3268-66A3-43F7-9718-9DD02C0C1D9B}" type="presParOf" srcId="{7BDC8C8F-811E-48C4-9EB5-59C9611A29B2}" destId="{8106957B-9594-4D8E-A839-94F919D4EA5C}" srcOrd="0" destOrd="0" presId="urn:microsoft.com/office/officeart/2009/3/layout/StepUpProcess"/>
    <dgm:cxn modelId="{9903C9C5-0CB3-4220-B359-71BB18A91078}" type="presParOf" srcId="{7BDC8C8F-811E-48C4-9EB5-59C9611A29B2}" destId="{68BBA122-D0A1-48D8-BF90-01596B1C9127}" srcOrd="1" destOrd="0" presId="urn:microsoft.com/office/officeart/2009/3/layout/StepUpProcess"/>
    <dgm:cxn modelId="{5BBA9F5D-EE05-480E-BA11-3D035DDD0859}" type="presParOf" srcId="{7BDC8C8F-811E-48C4-9EB5-59C9611A29B2}" destId="{6E673AF4-B613-4ADA-91F9-9FFA46FC0B44}" srcOrd="2" destOrd="0" presId="urn:microsoft.com/office/officeart/2009/3/layout/StepUpProcess"/>
    <dgm:cxn modelId="{606EB1CD-D908-4CBB-A74F-AD3944EBE223}" type="presParOf" srcId="{513036DD-938B-4B5D-8BDC-B9B7217DFDBF}" destId="{713AC19F-C040-4CE3-9572-82955FB7B673}" srcOrd="3" destOrd="0" presId="urn:microsoft.com/office/officeart/2009/3/layout/StepUpProcess"/>
    <dgm:cxn modelId="{9E56F525-33EC-4092-B5C4-2C71D4421E70}" type="presParOf" srcId="{713AC19F-C040-4CE3-9572-82955FB7B673}" destId="{FAEB387D-3B35-4DBA-BCD7-435B554C267F}" srcOrd="0" destOrd="0" presId="urn:microsoft.com/office/officeart/2009/3/layout/StepUpProcess"/>
    <dgm:cxn modelId="{F978E1EB-8D86-4590-83BE-5994A9AA7C0D}" type="presParOf" srcId="{513036DD-938B-4B5D-8BDC-B9B7217DFDBF}" destId="{76B07F11-7068-4293-9745-07D21147F023}" srcOrd="4" destOrd="0" presId="urn:microsoft.com/office/officeart/2009/3/layout/StepUpProcess"/>
    <dgm:cxn modelId="{3F91C4B2-6F1F-4DD8-A6D9-2206358F1B74}" type="presParOf" srcId="{76B07F11-7068-4293-9745-07D21147F023}" destId="{E3491EF7-4A8C-4449-B15D-CD1F7D47E207}" srcOrd="0" destOrd="0" presId="urn:microsoft.com/office/officeart/2009/3/layout/StepUpProcess"/>
    <dgm:cxn modelId="{809B1F4B-EF4A-4025-A23B-B108BF984B00}" type="presParOf" srcId="{76B07F11-7068-4293-9745-07D21147F023}" destId="{9537B0BB-3CB9-476D-846F-5774958449C5}" srcOrd="1" destOrd="0" presId="urn:microsoft.com/office/officeart/2009/3/layout/StepUpProcess"/>
    <dgm:cxn modelId="{70770A7A-116C-4191-9491-8824FF42EC6C}" type="presParOf" srcId="{76B07F11-7068-4293-9745-07D21147F023}" destId="{4CCE4F82-07C0-407C-BAA1-E8293D5A1145}" srcOrd="2" destOrd="0" presId="urn:microsoft.com/office/officeart/2009/3/layout/StepUpProcess"/>
    <dgm:cxn modelId="{70C698D0-87CB-4049-8B7C-2D4C34C151E8}" type="presParOf" srcId="{513036DD-938B-4B5D-8BDC-B9B7217DFDBF}" destId="{27FD59C3-74A4-4C36-BED5-FD757D94B781}" srcOrd="5" destOrd="0" presId="urn:microsoft.com/office/officeart/2009/3/layout/StepUpProcess"/>
    <dgm:cxn modelId="{34B1AC8C-668A-4642-891E-0E968AF02857}" type="presParOf" srcId="{27FD59C3-74A4-4C36-BED5-FD757D94B781}" destId="{9AC8A4EE-4BEA-4109-BAE1-3592E288E929}" srcOrd="0" destOrd="0" presId="urn:microsoft.com/office/officeart/2009/3/layout/StepUpProcess"/>
    <dgm:cxn modelId="{586D4167-A527-452C-A4D7-5661B5ADB532}" type="presParOf" srcId="{513036DD-938B-4B5D-8BDC-B9B7217DFDBF}" destId="{3882DF5E-D107-466E-B8F8-EF71EE452D94}" srcOrd="6" destOrd="0" presId="urn:microsoft.com/office/officeart/2009/3/layout/StepUpProcess"/>
    <dgm:cxn modelId="{B6C118EA-A3AE-45AF-9329-1BD1C67C8EFB}" type="presParOf" srcId="{3882DF5E-D107-466E-B8F8-EF71EE452D94}" destId="{B90A3985-AAEF-4587-B0B6-9ED4C26DDA51}" srcOrd="0" destOrd="0" presId="urn:microsoft.com/office/officeart/2009/3/layout/StepUpProcess"/>
    <dgm:cxn modelId="{729D9A15-5718-4A55-880E-BC6417C30592}" type="presParOf" srcId="{3882DF5E-D107-466E-B8F8-EF71EE452D94}" destId="{3532AACC-1410-4E20-897A-61F594B67951}" srcOrd="1" destOrd="0" presId="urn:microsoft.com/office/officeart/2009/3/layout/StepUpProcess"/>
    <dgm:cxn modelId="{F134E345-DC86-445C-AA1A-24420496D0B4}" type="presParOf" srcId="{3882DF5E-D107-466E-B8F8-EF71EE452D94}" destId="{B8CD4112-98EC-4920-8B09-013A3E47A40F}" srcOrd="2" destOrd="0" presId="urn:microsoft.com/office/officeart/2009/3/layout/StepUpProcess"/>
    <dgm:cxn modelId="{B888F33B-8796-4B04-AA71-DF793B6AF0FA}" type="presParOf" srcId="{513036DD-938B-4B5D-8BDC-B9B7217DFDBF}" destId="{B1D05A9F-897C-427B-B2F8-0EA05CA55E67}" srcOrd="7" destOrd="0" presId="urn:microsoft.com/office/officeart/2009/3/layout/StepUpProcess"/>
    <dgm:cxn modelId="{69E9E4B5-D75E-4FDF-8494-6263BB549DAD}" type="presParOf" srcId="{B1D05A9F-897C-427B-B2F8-0EA05CA55E67}" destId="{BF7D9814-D07F-4F08-8BAF-1B9764424760}" srcOrd="0" destOrd="0" presId="urn:microsoft.com/office/officeart/2009/3/layout/StepUpProcess"/>
    <dgm:cxn modelId="{0D669F20-9294-45D6-89E6-7BEA5FCB3B85}" type="presParOf" srcId="{513036DD-938B-4B5D-8BDC-B9B7217DFDBF}" destId="{CDE754CE-4713-4DC8-89CC-87E11B2E9B15}" srcOrd="8" destOrd="0" presId="urn:microsoft.com/office/officeart/2009/3/layout/StepUpProcess"/>
    <dgm:cxn modelId="{6046E223-2648-4602-AD1D-228ADBB2C4CB}" type="presParOf" srcId="{CDE754CE-4713-4DC8-89CC-87E11B2E9B15}" destId="{5FA9D75B-16C1-4D2B-8CA3-65499BC3A76D}" srcOrd="0" destOrd="0" presId="urn:microsoft.com/office/officeart/2009/3/layout/StepUpProcess"/>
    <dgm:cxn modelId="{D66D7A85-AA23-42BA-9F29-6B9382F1F8A4}" type="presParOf" srcId="{CDE754CE-4713-4DC8-89CC-87E11B2E9B15}" destId="{C0617814-1DC6-4509-81CD-879CE92D1DC3}"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7890A-49AF-4739-8F8D-C91F2869176E}">
      <dsp:nvSpPr>
        <dsp:cNvPr id="0" name=""/>
        <dsp:cNvSpPr/>
      </dsp:nvSpPr>
      <dsp:spPr>
        <a:xfrm>
          <a:off x="8" y="0"/>
          <a:ext cx="3209685" cy="3110949"/>
        </a:xfrm>
        <a:prstGeom prst="roundRect">
          <a:avLst>
            <a:gd name="adj" fmla="val 10000"/>
          </a:avLst>
        </a:prstGeom>
        <a:solidFill>
          <a:srgbClr val="AC97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a:t>LEAD</a:t>
          </a:r>
          <a:endParaRPr lang="en-AU" sz="4400" kern="1200"/>
        </a:p>
      </dsp:txBody>
      <dsp:txXfrm>
        <a:off x="8" y="1244379"/>
        <a:ext cx="3209685" cy="1244379"/>
      </dsp:txXfrm>
    </dsp:sp>
    <dsp:sp modelId="{A8469E8A-728A-41AB-8F8A-52C868FD5C96}">
      <dsp:nvSpPr>
        <dsp:cNvPr id="0" name=""/>
        <dsp:cNvSpPr/>
      </dsp:nvSpPr>
      <dsp:spPr>
        <a:xfrm>
          <a:off x="1088932" y="186656"/>
          <a:ext cx="1035946" cy="10359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CA8B3-32AD-4D69-8E3B-CB3254934050}">
      <dsp:nvSpPr>
        <dsp:cNvPr id="0" name=""/>
        <dsp:cNvSpPr/>
      </dsp:nvSpPr>
      <dsp:spPr>
        <a:xfrm>
          <a:off x="3308039" y="0"/>
          <a:ext cx="3209685" cy="3110949"/>
        </a:xfrm>
        <a:prstGeom prst="roundRect">
          <a:avLst>
            <a:gd name="adj" fmla="val 10000"/>
          </a:avLst>
        </a:prstGeom>
        <a:solidFill>
          <a:srgbClr val="876E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a:t>CONVENE</a:t>
          </a:r>
          <a:endParaRPr lang="en-AU" sz="4400" kern="1200"/>
        </a:p>
      </dsp:txBody>
      <dsp:txXfrm>
        <a:off x="3308039" y="1244379"/>
        <a:ext cx="3209685" cy="1244379"/>
      </dsp:txXfrm>
    </dsp:sp>
    <dsp:sp modelId="{FDC73E13-133F-4439-BE7F-DA4C45A11B7E}">
      <dsp:nvSpPr>
        <dsp:cNvPr id="0" name=""/>
        <dsp:cNvSpPr/>
      </dsp:nvSpPr>
      <dsp:spPr>
        <a:xfrm>
          <a:off x="4394908" y="186656"/>
          <a:ext cx="1035946" cy="103594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6EA01A-68F1-4FC6-8C62-65507BF0F6B2}">
      <dsp:nvSpPr>
        <dsp:cNvPr id="0" name=""/>
        <dsp:cNvSpPr/>
      </dsp:nvSpPr>
      <dsp:spPr>
        <a:xfrm>
          <a:off x="6616078" y="0"/>
          <a:ext cx="3209685" cy="3110949"/>
        </a:xfrm>
        <a:prstGeom prst="roundRect">
          <a:avLst>
            <a:gd name="adj" fmla="val 10000"/>
          </a:avLst>
        </a:prstGeom>
        <a:solidFill>
          <a:srgbClr val="477D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a:t>BROKER</a:t>
          </a:r>
          <a:endParaRPr lang="en-AU" sz="4400" kern="1200"/>
        </a:p>
      </dsp:txBody>
      <dsp:txXfrm>
        <a:off x="6616078" y="1244379"/>
        <a:ext cx="3209685" cy="1244379"/>
      </dsp:txXfrm>
    </dsp:sp>
    <dsp:sp modelId="{B9B4CAC5-22AF-451A-BD5C-43C4DE184EE2}">
      <dsp:nvSpPr>
        <dsp:cNvPr id="0" name=""/>
        <dsp:cNvSpPr/>
      </dsp:nvSpPr>
      <dsp:spPr>
        <a:xfrm>
          <a:off x="7700885" y="186656"/>
          <a:ext cx="1035946" cy="103594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21360-1D0A-4534-97AC-410BAC06469D}">
      <dsp:nvSpPr>
        <dsp:cNvPr id="0" name=""/>
        <dsp:cNvSpPr/>
      </dsp:nvSpPr>
      <dsp:spPr>
        <a:xfrm>
          <a:off x="393030" y="2377999"/>
          <a:ext cx="9039702" cy="676365"/>
        </a:xfrm>
        <a:prstGeom prst="leftRightArrow">
          <a:avLst/>
        </a:prstGeom>
        <a:solidFill>
          <a:srgbClr val="C0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6653A-1349-49F3-B9BF-96E500A1BFD6}">
      <dsp:nvSpPr>
        <dsp:cNvPr id="0" name=""/>
        <dsp:cNvSpPr/>
      </dsp:nvSpPr>
      <dsp:spPr>
        <a:xfrm rot="5400000">
          <a:off x="1764848" y="1416272"/>
          <a:ext cx="950755" cy="1582035"/>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10B245-3472-44C9-9399-D758FDFCD383}">
      <dsp:nvSpPr>
        <dsp:cNvPr id="0" name=""/>
        <dsp:cNvSpPr/>
      </dsp:nvSpPr>
      <dsp:spPr>
        <a:xfrm>
          <a:off x="1606143" y="1888960"/>
          <a:ext cx="1428270" cy="125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AU" sz="1800" b="0" i="0" u="none" strike="noStrike" kern="1200" cap="none" spc="0" normalizeH="0" baseline="0" noProof="0">
              <a:ln/>
              <a:effectLst/>
              <a:uLnTx/>
              <a:uFillTx/>
              <a:latin typeface="Avenir Heavy" panose="020B0703020203020204" pitchFamily="34" charset="0"/>
              <a:ea typeface="+mn-ea"/>
              <a:cs typeface="+mn-cs"/>
            </a:rPr>
            <a:t>1997</a:t>
          </a:r>
          <a:endParaRPr lang="en-US" sz="1800" kern="1200">
            <a:latin typeface="+mj-lt"/>
          </a:endParaRPr>
        </a:p>
        <a:p>
          <a:pPr marL="0" lvl="0" indent="0" algn="l" defTabSz="800100">
            <a:lnSpc>
              <a:spcPct val="90000"/>
            </a:lnSpc>
            <a:spcBef>
              <a:spcPct val="0"/>
            </a:spcBef>
            <a:spcAft>
              <a:spcPct val="35000"/>
            </a:spcAft>
            <a:buNone/>
          </a:pPr>
          <a:r>
            <a:rPr lang="en-US" sz="1100" kern="1200">
              <a:latin typeface="+mj-lt"/>
            </a:rPr>
            <a:t>Code of Conduct first developed</a:t>
          </a:r>
          <a:endParaRPr lang="en-US" sz="1400" kern="1200">
            <a:latin typeface="+mj-lt"/>
          </a:endParaRPr>
        </a:p>
      </dsp:txBody>
      <dsp:txXfrm>
        <a:off x="1606143" y="1888960"/>
        <a:ext cx="1428270" cy="1251962"/>
      </dsp:txXfrm>
    </dsp:sp>
    <dsp:sp modelId="{4C55DDE0-A23D-4AEC-9CB1-2D97B4007E58}">
      <dsp:nvSpPr>
        <dsp:cNvPr id="0" name=""/>
        <dsp:cNvSpPr/>
      </dsp:nvSpPr>
      <dsp:spPr>
        <a:xfrm>
          <a:off x="2764928" y="1299801"/>
          <a:ext cx="269484" cy="269484"/>
        </a:xfrm>
        <a:prstGeom prst="triangle">
          <a:avLst>
            <a:gd name="adj" fmla="val 100000"/>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w="9525" cap="flat" cmpd="sng" algn="ctr">
          <a:solidFill>
            <a:schemeClr val="accent3">
              <a:hueOff val="1406283"/>
              <a:satOff val="-2110"/>
              <a:lumOff val="-3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06957B-9594-4D8E-A839-94F919D4EA5C}">
      <dsp:nvSpPr>
        <dsp:cNvPr id="0" name=""/>
        <dsp:cNvSpPr/>
      </dsp:nvSpPr>
      <dsp:spPr>
        <a:xfrm rot="5400000">
          <a:off x="3513330" y="983608"/>
          <a:ext cx="950755" cy="1582035"/>
        </a:xfrm>
        <a:prstGeom prst="corner">
          <a:avLst>
            <a:gd name="adj1" fmla="val 16120"/>
            <a:gd name="adj2" fmla="val 1611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BBA122-D0A1-48D8-BF90-01596B1C9127}">
      <dsp:nvSpPr>
        <dsp:cNvPr id="0" name=""/>
        <dsp:cNvSpPr/>
      </dsp:nvSpPr>
      <dsp:spPr>
        <a:xfrm>
          <a:off x="3317947" y="1456296"/>
          <a:ext cx="1570640" cy="125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AU" sz="1800" b="0" i="0" u="none" strike="noStrike" kern="1200" cap="none" spc="0" normalizeH="0" baseline="0" noProof="0">
              <a:ln/>
              <a:effectLst/>
              <a:uLnTx/>
              <a:uFillTx/>
              <a:latin typeface="Avenir Heavy" panose="020B0703020203020204" pitchFamily="34" charset="0"/>
              <a:ea typeface="+mn-ea"/>
              <a:cs typeface="+mn-cs"/>
            </a:rPr>
            <a:t>2010</a:t>
          </a:r>
          <a:endParaRPr lang="en-US" sz="1800" kern="1200">
            <a:latin typeface="+mj-lt"/>
          </a:endParaRPr>
        </a:p>
        <a:p>
          <a:pPr marL="0" lvl="0" indent="0" algn="l" defTabSz="800100">
            <a:lnSpc>
              <a:spcPct val="90000"/>
            </a:lnSpc>
            <a:spcBef>
              <a:spcPct val="0"/>
            </a:spcBef>
            <a:spcAft>
              <a:spcPct val="35000"/>
            </a:spcAft>
            <a:buNone/>
          </a:pPr>
          <a:r>
            <a:rPr lang="en-US" sz="1100" kern="1200">
              <a:latin typeface="+mj-lt"/>
            </a:rPr>
            <a:t>Comprehensive Code Review</a:t>
          </a:r>
        </a:p>
      </dsp:txBody>
      <dsp:txXfrm>
        <a:off x="3317947" y="1456296"/>
        <a:ext cx="1570640" cy="1251962"/>
      </dsp:txXfrm>
    </dsp:sp>
    <dsp:sp modelId="{6E673AF4-B613-4ADA-91F9-9FFA46FC0B44}">
      <dsp:nvSpPr>
        <dsp:cNvPr id="0" name=""/>
        <dsp:cNvSpPr/>
      </dsp:nvSpPr>
      <dsp:spPr>
        <a:xfrm>
          <a:off x="4513410" y="867137"/>
          <a:ext cx="269484" cy="269484"/>
        </a:xfrm>
        <a:prstGeom prst="triangle">
          <a:avLst>
            <a:gd name="adj" fmla="val 100000"/>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w="9525" cap="flat" cmpd="sng" algn="ctr">
          <a:solidFill>
            <a:schemeClr val="accent3">
              <a:hueOff val="4218849"/>
              <a:satOff val="-6330"/>
              <a:lumOff val="-10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491EF7-4A8C-4449-B15D-CD1F7D47E207}">
      <dsp:nvSpPr>
        <dsp:cNvPr id="0" name=""/>
        <dsp:cNvSpPr/>
      </dsp:nvSpPr>
      <dsp:spPr>
        <a:xfrm rot="5400000">
          <a:off x="5261812" y="550945"/>
          <a:ext cx="950755" cy="1582035"/>
        </a:xfrm>
        <a:prstGeom prst="corner">
          <a:avLst>
            <a:gd name="adj1" fmla="val 16120"/>
            <a:gd name="adj2" fmla="val 1611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537B0BB-3CB9-476D-846F-5774958449C5}">
      <dsp:nvSpPr>
        <dsp:cNvPr id="0" name=""/>
        <dsp:cNvSpPr/>
      </dsp:nvSpPr>
      <dsp:spPr>
        <a:xfrm>
          <a:off x="5103107" y="1023632"/>
          <a:ext cx="1428270" cy="125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0" lang="en-AU" sz="1800" b="0" i="0" u="none" strike="noStrike" kern="1200" cap="none" spc="0" normalizeH="0" baseline="0" noProof="0">
              <a:ln/>
              <a:effectLst/>
              <a:uLnTx/>
              <a:uFillTx/>
              <a:latin typeface="Avenir Heavy" panose="020B0703020203020204" pitchFamily="34" charset="0"/>
              <a:ea typeface="+mn-ea"/>
              <a:cs typeface="+mn-cs"/>
            </a:rPr>
            <a:t>2016</a:t>
          </a:r>
          <a:endParaRPr lang="en-US" sz="1800" kern="1200">
            <a:latin typeface="+mj-lt"/>
          </a:endParaRPr>
        </a:p>
        <a:p>
          <a:pPr marL="0" lvl="0" indent="0" algn="l" defTabSz="800100">
            <a:lnSpc>
              <a:spcPct val="90000"/>
            </a:lnSpc>
            <a:spcBef>
              <a:spcPct val="0"/>
            </a:spcBef>
            <a:spcAft>
              <a:spcPct val="35000"/>
            </a:spcAft>
            <a:buNone/>
          </a:pPr>
          <a:r>
            <a:rPr lang="en-US" sz="1100" kern="1200">
              <a:latin typeface="+mj-lt"/>
            </a:rPr>
            <a:t>Complete restructure and review of the Code</a:t>
          </a:r>
        </a:p>
      </dsp:txBody>
      <dsp:txXfrm>
        <a:off x="5103107" y="1023632"/>
        <a:ext cx="1428270" cy="1251962"/>
      </dsp:txXfrm>
    </dsp:sp>
    <dsp:sp modelId="{4CCE4F82-07C0-407C-BAA1-E8293D5A1145}">
      <dsp:nvSpPr>
        <dsp:cNvPr id="0" name=""/>
        <dsp:cNvSpPr/>
      </dsp:nvSpPr>
      <dsp:spPr>
        <a:xfrm>
          <a:off x="6261892" y="434474"/>
          <a:ext cx="269484" cy="269484"/>
        </a:xfrm>
        <a:prstGeom prst="triangle">
          <a:avLst>
            <a:gd name="adj" fmla="val 100000"/>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w="9525" cap="flat" cmpd="sng" algn="ctr">
          <a:solidFill>
            <a:schemeClr val="accent3">
              <a:hueOff val="7031415"/>
              <a:satOff val="-10550"/>
              <a:lumOff val="-171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0A3985-AAEF-4587-B0B6-9ED4C26DDA51}">
      <dsp:nvSpPr>
        <dsp:cNvPr id="0" name=""/>
        <dsp:cNvSpPr/>
      </dsp:nvSpPr>
      <dsp:spPr>
        <a:xfrm rot="5400000">
          <a:off x="7010294" y="118281"/>
          <a:ext cx="950755" cy="1582035"/>
        </a:xfrm>
        <a:prstGeom prst="corner">
          <a:avLst>
            <a:gd name="adj1" fmla="val 16120"/>
            <a:gd name="adj2" fmla="val 1611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32AACC-1410-4E20-897A-61F594B67951}">
      <dsp:nvSpPr>
        <dsp:cNvPr id="0" name=""/>
        <dsp:cNvSpPr/>
      </dsp:nvSpPr>
      <dsp:spPr>
        <a:xfrm>
          <a:off x="6851589" y="590969"/>
          <a:ext cx="1428270" cy="125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venir Heavy" panose="020B0703020203020204" pitchFamily="34" charset="0"/>
            </a:rPr>
            <a:t>2019</a:t>
          </a:r>
          <a:r>
            <a:rPr lang="en-US" sz="1100" kern="1200">
              <a:latin typeface="+mj-lt"/>
            </a:rPr>
            <a:t> </a:t>
          </a:r>
        </a:p>
        <a:p>
          <a:pPr marL="0" lvl="0" indent="0" algn="l" defTabSz="800100">
            <a:lnSpc>
              <a:spcPct val="90000"/>
            </a:lnSpc>
            <a:spcBef>
              <a:spcPct val="0"/>
            </a:spcBef>
            <a:spcAft>
              <a:spcPct val="35000"/>
            </a:spcAft>
            <a:buNone/>
          </a:pPr>
          <a:r>
            <a:rPr lang="en-US" sz="1100" kern="1200">
              <a:latin typeface="+mj-lt"/>
            </a:rPr>
            <a:t>PSEAH components added </a:t>
          </a:r>
        </a:p>
      </dsp:txBody>
      <dsp:txXfrm>
        <a:off x="6851589" y="590969"/>
        <a:ext cx="1428270" cy="1251962"/>
      </dsp:txXfrm>
    </dsp:sp>
    <dsp:sp modelId="{B8CD4112-98EC-4920-8B09-013A3E47A40F}">
      <dsp:nvSpPr>
        <dsp:cNvPr id="0" name=""/>
        <dsp:cNvSpPr/>
      </dsp:nvSpPr>
      <dsp:spPr>
        <a:xfrm>
          <a:off x="8010374" y="1810"/>
          <a:ext cx="269484" cy="269484"/>
        </a:xfrm>
        <a:prstGeom prst="triangle">
          <a:avLst>
            <a:gd name="adj" fmla="val 100000"/>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w="9525" cap="flat" cmpd="sng" algn="ctr">
          <a:solidFill>
            <a:schemeClr val="accent3">
              <a:hueOff val="9843981"/>
              <a:satOff val="-14770"/>
              <a:lumOff val="-24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A9D75B-16C1-4D2B-8CA3-65499BC3A76D}">
      <dsp:nvSpPr>
        <dsp:cNvPr id="0" name=""/>
        <dsp:cNvSpPr/>
      </dsp:nvSpPr>
      <dsp:spPr>
        <a:xfrm rot="5400000">
          <a:off x="8758776" y="-314381"/>
          <a:ext cx="950755" cy="1582035"/>
        </a:xfrm>
        <a:prstGeom prst="corner">
          <a:avLst>
            <a:gd name="adj1" fmla="val 16120"/>
            <a:gd name="adj2" fmla="val 1611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617814-1DC6-4509-81CD-879CE92D1DC3}">
      <dsp:nvSpPr>
        <dsp:cNvPr id="0" name=""/>
        <dsp:cNvSpPr/>
      </dsp:nvSpPr>
      <dsp:spPr>
        <a:xfrm>
          <a:off x="8600071" y="158305"/>
          <a:ext cx="1428270" cy="125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Avenir Heavy" panose="020B0703020203020204" pitchFamily="34" charset="0"/>
            </a:rPr>
            <a:t>2024</a:t>
          </a:r>
        </a:p>
        <a:p>
          <a:pPr marL="0" lvl="0" indent="0" algn="l" defTabSz="800100">
            <a:lnSpc>
              <a:spcPct val="90000"/>
            </a:lnSpc>
            <a:spcBef>
              <a:spcPct val="0"/>
            </a:spcBef>
            <a:spcAft>
              <a:spcPct val="35000"/>
            </a:spcAft>
            <a:buNone/>
          </a:pPr>
          <a:r>
            <a:rPr lang="en-US" sz="1100" b="0" kern="1200">
              <a:latin typeface="Avenir Heavy" panose="020B0703020203020204" pitchFamily="34" charset="0"/>
            </a:rPr>
            <a:t>New Code launched</a:t>
          </a:r>
        </a:p>
        <a:p>
          <a:pPr marL="0" lvl="0" indent="0" algn="l" defTabSz="800100">
            <a:lnSpc>
              <a:spcPct val="90000"/>
            </a:lnSpc>
            <a:spcBef>
              <a:spcPct val="0"/>
            </a:spcBef>
            <a:spcAft>
              <a:spcPct val="35000"/>
            </a:spcAft>
            <a:buNone/>
          </a:pPr>
          <a:endParaRPr lang="en-AU" sz="1900" kern="1200"/>
        </a:p>
      </dsp:txBody>
      <dsp:txXfrm>
        <a:off x="8600071" y="158305"/>
        <a:ext cx="1428270" cy="125196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 presenting our webinar today from the lands of the Wurundjeri people and I wish to acknowledge them as Traditional Owners.</a:t>
            </a:r>
          </a:p>
          <a:p>
            <a:endParaRPr lang="en-US"/>
          </a:p>
          <a:p>
            <a:r>
              <a:rPr lang="en-US"/>
              <a:t>I also acknowledge the Traditional Custodians of the various lands on which you all are joining us from today.   </a:t>
            </a:r>
          </a:p>
          <a:p>
            <a:endParaRPr lang="en-US"/>
          </a:p>
          <a:p>
            <a:r>
              <a:rPr lang="en-US"/>
              <a:t>I would also like to pay my respects to their Elders, past and present, and Aboriginal Elders of other communities who may be here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could be due - but not limited to - their age, an illness, trauma, disability, or some other form of disadvantage.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Introduction</a:t>
            </a:r>
          </a:p>
        </p:txBody>
      </p:sp>
      <p:sp>
        <p:nvSpPr>
          <p:cNvPr id="4" name="Slide Number Placeholder 3"/>
          <p:cNvSpPr>
            <a:spLocks noGrp="1"/>
          </p:cNvSpPr>
          <p:nvPr>
            <p:ph type="sldNum" sz="quarter" idx="5"/>
          </p:nvPr>
        </p:nvSpPr>
        <p:spPr/>
        <p:txBody>
          <a:bodyPr/>
          <a:lstStyle/>
          <a:p>
            <a:fld id="{67E29ECC-86A8-40C4-97E8-6B40439D713F}" type="slidenum">
              <a:rPr lang="en-AU" smtClean="0"/>
              <a:t>16</a:t>
            </a:fld>
            <a:endParaRPr lang="en-AU"/>
          </a:p>
        </p:txBody>
      </p:sp>
    </p:spTree>
    <p:extLst>
      <p:ext uri="{BB962C8B-B14F-4D97-AF65-F5344CB8AC3E}">
        <p14:creationId xmlns:p14="http://schemas.microsoft.com/office/powerpoint/2010/main" val="4074756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ACFID is the peak body for Australian NGOs that are involved in development and humanitarian action. </a:t>
            </a:r>
          </a:p>
          <a:p>
            <a:pPr marL="171450" indent="-171450">
              <a:buFont typeface="Arial" panose="020B0604020202020204" pitchFamily="34" charset="0"/>
              <a:buChar char="•"/>
            </a:pPr>
            <a:r>
              <a:rPr lang="en-AU"/>
              <a:t>ACFID helps to lead change and influence policy that relates to Australia’s aid program. We do this through advocacy to government</a:t>
            </a:r>
          </a:p>
          <a:p>
            <a:pPr marL="171450" indent="-171450">
              <a:buFont typeface="Arial" panose="020B0604020202020204" pitchFamily="34" charset="0"/>
              <a:buChar char="•"/>
            </a:pPr>
            <a:r>
              <a:rPr lang="en-AU"/>
              <a:t>We also set standards for the Australian NGO sector through the ACFID Code of Conduct which I will speak more about shortly.</a:t>
            </a:r>
          </a:p>
          <a:p>
            <a:pPr marL="171450" indent="-171450">
              <a:buFont typeface="Arial" panose="020B0604020202020204" pitchFamily="34" charset="0"/>
              <a:buChar char="•"/>
            </a:pPr>
            <a:r>
              <a:rPr lang="en-AU"/>
              <a:t>As a membership organisation, we also focus on convening our members and brokering relationships, including providing a learning program and opportunities to work collaboratively with other organisations.</a:t>
            </a:r>
          </a:p>
        </p:txBody>
      </p:sp>
      <p:sp>
        <p:nvSpPr>
          <p:cNvPr id="4" name="Slide Number Placeholder 3"/>
          <p:cNvSpPr>
            <a:spLocks noGrp="1"/>
          </p:cNvSpPr>
          <p:nvPr>
            <p:ph type="sldNum" sz="quarter" idx="5"/>
          </p:nvPr>
        </p:nvSpPr>
        <p:spPr/>
        <p:txBody>
          <a:bodyPr/>
          <a:lstStyle/>
          <a:p>
            <a:fld id="{67E29ECC-86A8-40C4-97E8-6B40439D713F}" type="slidenum">
              <a:rPr lang="en-AU" smtClean="0"/>
              <a:t>17</a:t>
            </a:fld>
            <a:endParaRPr lang="en-AU"/>
          </a:p>
        </p:txBody>
      </p:sp>
    </p:spTree>
    <p:extLst>
      <p:ext uri="{BB962C8B-B14F-4D97-AF65-F5344CB8AC3E}">
        <p14:creationId xmlns:p14="http://schemas.microsoft.com/office/powerpoint/2010/main" val="360695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AU"/>
              <a:t>ACFID currently has 128 Full members and 21 affiliates – these include large household name NGOs, and smaller single-issue or country specific organisations. </a:t>
            </a:r>
          </a:p>
          <a:p>
            <a:endParaRPr lang="en-AU"/>
          </a:p>
          <a:p>
            <a:r>
              <a:rPr lang="en-AU"/>
              <a:t>Our members work across all sectors, and over half of our member are small-medium organisations that disburse under $1M to international development projects. </a:t>
            </a:r>
          </a:p>
          <a:p>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18</a:t>
            </a:fld>
            <a:endParaRPr lang="en-AU"/>
          </a:p>
        </p:txBody>
      </p:sp>
    </p:spTree>
    <p:extLst>
      <p:ext uri="{BB962C8B-B14F-4D97-AF65-F5344CB8AC3E}">
        <p14:creationId xmlns:p14="http://schemas.microsoft.com/office/powerpoint/2010/main" val="244628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All ACFID members work overseas – usually through partner organisations or by delivering programs themselves. You can see in this image, that our membership primarily work in South East Asia, East Africa and the Pacific. </a:t>
            </a:r>
          </a:p>
          <a:p>
            <a:endParaRPr lang="en-AU">
              <a:cs typeface="Calibri"/>
            </a:endParaRPr>
          </a:p>
          <a:p>
            <a:r>
              <a:rPr lang="en-AU">
                <a:cs typeface="Calibri"/>
              </a:rPr>
              <a:t>This map comes from an NGO aid map which ACFID hosts on our website. You can search this database to find out information about which ACFID members are working in each country, what sectors they are working in and even the specific projects. </a:t>
            </a:r>
          </a:p>
        </p:txBody>
      </p:sp>
      <p:sp>
        <p:nvSpPr>
          <p:cNvPr id="4" name="Slide Number Placeholder 3"/>
          <p:cNvSpPr>
            <a:spLocks noGrp="1"/>
          </p:cNvSpPr>
          <p:nvPr>
            <p:ph type="sldNum" sz="quarter" idx="5"/>
          </p:nvPr>
        </p:nvSpPr>
        <p:spPr/>
        <p:txBody>
          <a:bodyPr/>
          <a:lstStyle/>
          <a:p>
            <a:fld id="{447980B2-838A-479C-BA89-1255448EFBE5}" type="slidenum">
              <a:rPr lang="en-AU" smtClean="0"/>
              <a:t>19</a:t>
            </a:fld>
            <a:endParaRPr lang="en-AU"/>
          </a:p>
        </p:txBody>
      </p:sp>
    </p:spTree>
    <p:extLst>
      <p:ext uri="{BB962C8B-B14F-4D97-AF65-F5344CB8AC3E}">
        <p14:creationId xmlns:p14="http://schemas.microsoft.com/office/powerpoint/2010/main" val="104920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There are many reasons why organisations choose to join ACFID – some of them are listed here. Some organisations are very interested in participating in more advocacy and engagement with Government, while others want to build a network with other NGOs. </a:t>
            </a:r>
          </a:p>
        </p:txBody>
      </p:sp>
      <p:sp>
        <p:nvSpPr>
          <p:cNvPr id="4" name="Slide Number Placeholder 3"/>
          <p:cNvSpPr>
            <a:spLocks noGrp="1"/>
          </p:cNvSpPr>
          <p:nvPr>
            <p:ph type="sldNum" sz="quarter" idx="5"/>
          </p:nvPr>
        </p:nvSpPr>
        <p:spPr/>
        <p:txBody>
          <a:bodyPr/>
          <a:lstStyle/>
          <a:p>
            <a:fld id="{67E29ECC-86A8-40C4-97E8-6B40439D713F}" type="slidenum">
              <a:rPr lang="en-AU" smtClean="0"/>
              <a:t>20</a:t>
            </a:fld>
            <a:endParaRPr lang="en-AU"/>
          </a:p>
        </p:txBody>
      </p:sp>
    </p:spTree>
    <p:extLst>
      <p:ext uri="{BB962C8B-B14F-4D97-AF65-F5344CB8AC3E}">
        <p14:creationId xmlns:p14="http://schemas.microsoft.com/office/powerpoint/2010/main" val="399863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For many organisations, one of the main reasons they join is the ACFID Code of Conduct. </a:t>
            </a:r>
          </a:p>
          <a:p>
            <a:endParaRPr lang="en-AU"/>
          </a:p>
          <a:p>
            <a:r>
              <a:rPr lang="en-AU"/>
              <a:t>Meeting the standards in the ACFID Code helps them to demonstrate to their supporters and donors that they are meeting good practice standards set by the sector, and improve their accountability and effectiveness.</a:t>
            </a:r>
          </a:p>
        </p:txBody>
      </p:sp>
      <p:sp>
        <p:nvSpPr>
          <p:cNvPr id="4" name="Slide Number Placeholder 3"/>
          <p:cNvSpPr>
            <a:spLocks noGrp="1"/>
          </p:cNvSpPr>
          <p:nvPr>
            <p:ph type="sldNum" sz="quarter" idx="5"/>
          </p:nvPr>
        </p:nvSpPr>
        <p:spPr/>
        <p:txBody>
          <a:bodyPr/>
          <a:lstStyle/>
          <a:p>
            <a:fld id="{67E29ECC-86A8-40C4-97E8-6B40439D713F}" type="slidenum">
              <a:rPr lang="en-AU" smtClean="0"/>
              <a:t>21</a:t>
            </a:fld>
            <a:endParaRPr lang="en-AU"/>
          </a:p>
        </p:txBody>
      </p:sp>
    </p:spTree>
    <p:extLst>
      <p:ext uri="{BB962C8B-B14F-4D97-AF65-F5344CB8AC3E}">
        <p14:creationId xmlns:p14="http://schemas.microsoft.com/office/powerpoint/2010/main" val="47527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GB" sz="1200">
                <a:solidFill>
                  <a:schemeClr val="tx1">
                    <a:lumMod val="50000"/>
                    <a:lumOff val="50000"/>
                  </a:schemeClr>
                </a:solidFill>
              </a:rPr>
              <a:t>The ACFID Code has been around for more than 25 years.</a:t>
            </a:r>
          </a:p>
          <a:p>
            <a:pPr marL="171450" indent="-171450">
              <a:spcBef>
                <a:spcPts val="600"/>
              </a:spcBef>
              <a:spcAft>
                <a:spcPts val="600"/>
              </a:spcAft>
              <a:buFont typeface="Arial" panose="020B0604020202020204" pitchFamily="34" charset="0"/>
              <a:buChar char="•"/>
            </a:pPr>
            <a:endParaRPr lang="en-GB" sz="1200">
              <a:solidFill>
                <a:schemeClr val="tx1">
                  <a:lumMod val="50000"/>
                  <a:lumOff val="50000"/>
                </a:schemeClr>
              </a:solidFill>
            </a:endParaRPr>
          </a:p>
          <a:p>
            <a:pPr marL="0" indent="0">
              <a:spcBef>
                <a:spcPts val="600"/>
              </a:spcBef>
              <a:spcAft>
                <a:spcPts val="600"/>
              </a:spcAft>
              <a:buFont typeface="Arial" panose="020B0604020202020204" pitchFamily="34" charset="0"/>
              <a:buNone/>
            </a:pPr>
            <a:r>
              <a:rPr lang="en-GB" sz="1200">
                <a:solidFill>
                  <a:schemeClr val="tx1">
                    <a:lumMod val="50000"/>
                    <a:lumOff val="50000"/>
                  </a:schemeClr>
                </a:solidFill>
              </a:rPr>
              <a:t>It is a </a:t>
            </a:r>
            <a:r>
              <a:rPr lang="en-GB" sz="1200" b="1">
                <a:solidFill>
                  <a:schemeClr val="tx1">
                    <a:lumMod val="50000"/>
                    <a:lumOff val="50000"/>
                  </a:schemeClr>
                </a:solidFill>
              </a:rPr>
              <a:t>voluntary and self-regulatory </a:t>
            </a:r>
            <a:r>
              <a:rPr lang="en-GB" sz="1200">
                <a:solidFill>
                  <a:schemeClr val="tx1">
                    <a:lumMod val="50000"/>
                    <a:lumOff val="50000"/>
                  </a:schemeClr>
                </a:solidFill>
              </a:rPr>
              <a:t>standard. This means it is developed by the sector, for the sector, and primary responsibility for compliance with the Code rests with the ACFID member. Organisations can choose to join ACFID and therefore choose to meet the standards in the Code.</a:t>
            </a:r>
          </a:p>
          <a:p>
            <a:pPr marL="0" indent="0">
              <a:spcBef>
                <a:spcPts val="600"/>
              </a:spcBef>
              <a:spcAft>
                <a:spcPts val="600"/>
              </a:spcAft>
              <a:buFont typeface="Arial" panose="020B0604020202020204" pitchFamily="34" charset="0"/>
              <a:buNone/>
            </a:pPr>
            <a:endParaRPr lang="en-GB" sz="1200">
              <a:solidFill>
                <a:schemeClr val="tx1">
                  <a:lumMod val="50000"/>
                  <a:lumOff val="50000"/>
                </a:schemeClr>
              </a:solidFill>
            </a:endParaRPr>
          </a:p>
          <a:p>
            <a:pPr marL="0" indent="0">
              <a:spcBef>
                <a:spcPts val="600"/>
              </a:spcBef>
              <a:spcAft>
                <a:spcPts val="600"/>
              </a:spcAft>
              <a:buFont typeface="Arial" panose="020B0604020202020204" pitchFamily="34" charset="0"/>
              <a:buNone/>
            </a:pPr>
            <a:r>
              <a:rPr lang="en-GB" sz="1200">
                <a:solidFill>
                  <a:schemeClr val="tx1">
                    <a:lumMod val="50000"/>
                    <a:lumOff val="50000"/>
                  </a:schemeClr>
                </a:solidFill>
              </a:rPr>
              <a:t>The Code is </a:t>
            </a:r>
            <a:r>
              <a:rPr lang="en-GB" sz="1200" b="1">
                <a:solidFill>
                  <a:schemeClr val="tx1">
                    <a:lumMod val="50000"/>
                    <a:lumOff val="50000"/>
                  </a:schemeClr>
                </a:solidFill>
              </a:rPr>
              <a:t>owned by ACFID members</a:t>
            </a:r>
            <a:r>
              <a:rPr lang="en-GB" sz="1200">
                <a:solidFill>
                  <a:schemeClr val="tx1">
                    <a:lumMod val="50000"/>
                    <a:lumOff val="50000"/>
                  </a:schemeClr>
                </a:solidFill>
              </a:rPr>
              <a:t>, not ACFID, and changes to the Code can only be made by agreement from the membership. Therefore the Code reflects the shared understanding of what constitutes accountable and effective practice.</a:t>
            </a:r>
          </a:p>
          <a:p>
            <a:pPr marL="0" indent="0">
              <a:spcBef>
                <a:spcPts val="600"/>
              </a:spcBef>
              <a:spcAft>
                <a:spcPts val="600"/>
              </a:spcAft>
              <a:buFont typeface="Arial" panose="020B0604020202020204" pitchFamily="34" charset="0"/>
              <a:buNone/>
            </a:pPr>
            <a:endParaRPr lang="en-GB" sz="1200">
              <a:solidFill>
                <a:schemeClr val="tx1">
                  <a:lumMod val="50000"/>
                  <a:lumOff val="50000"/>
                </a:schemeClr>
              </a:solidFill>
            </a:endParaRPr>
          </a:p>
          <a:p>
            <a:pPr marL="0" indent="0">
              <a:spcBef>
                <a:spcPts val="600"/>
              </a:spcBef>
              <a:spcAft>
                <a:spcPts val="600"/>
              </a:spcAft>
              <a:buFont typeface="Arial" panose="020B0604020202020204" pitchFamily="34" charset="0"/>
              <a:buNone/>
            </a:pPr>
            <a:r>
              <a:rPr lang="en-GB" sz="1200">
                <a:solidFill>
                  <a:schemeClr val="tx1">
                    <a:lumMod val="50000"/>
                    <a:lumOff val="50000"/>
                  </a:schemeClr>
                </a:solidFill>
              </a:rPr>
              <a:t>To hold ACFID members to account, the Code is supported by an </a:t>
            </a:r>
            <a:r>
              <a:rPr lang="en-GB" sz="1200" b="1">
                <a:solidFill>
                  <a:schemeClr val="tx1">
                    <a:lumMod val="50000"/>
                    <a:lumOff val="50000"/>
                  </a:schemeClr>
                </a:solidFill>
              </a:rPr>
              <a:t>independent complaints handling mechanism</a:t>
            </a:r>
            <a:r>
              <a:rPr lang="en-GB" sz="1200">
                <a:solidFill>
                  <a:schemeClr val="tx1">
                    <a:lumMod val="50000"/>
                    <a:lumOff val="50000"/>
                  </a:schemeClr>
                </a:solidFill>
              </a:rPr>
              <a:t>. Anyone can make a complaint if they believe an ACFID member has breached the Code, and you can find more information about this on our website.</a:t>
            </a:r>
          </a:p>
          <a:p>
            <a:pPr marL="0" indent="0">
              <a:spcBef>
                <a:spcPts val="600"/>
              </a:spcBef>
              <a:spcAft>
                <a:spcPts val="600"/>
              </a:spcAft>
              <a:buFont typeface="Arial" panose="020B0604020202020204" pitchFamily="34" charset="0"/>
              <a:buNone/>
            </a:pPr>
            <a:endParaRPr lang="en-GB" sz="1200">
              <a:solidFill>
                <a:schemeClr val="tx1">
                  <a:lumMod val="50000"/>
                  <a:lumOff val="50000"/>
                </a:schemeClr>
              </a:solidFill>
            </a:endParaRPr>
          </a:p>
          <a:p>
            <a:r>
              <a:rPr lang="en-AU"/>
              <a:t>Meeting the standards in the Code is a </a:t>
            </a:r>
            <a:r>
              <a:rPr lang="en-AU" b="1"/>
              <a:t>core part of ACFID membership</a:t>
            </a:r>
            <a:r>
              <a:rPr lang="en-AU"/>
              <a:t>. Organisations must demonstrate and commit to meeting the Code as part of their membership application, and then through annual reporting to ACFID. While all members meet the Code requirements, the way they do this is commensurate with the size and activities of their organisation. </a:t>
            </a:r>
          </a:p>
          <a:p>
            <a:endParaRPr lang="en-AU"/>
          </a:p>
          <a:p>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22</a:t>
            </a:fld>
            <a:endParaRPr lang="en-AU"/>
          </a:p>
        </p:txBody>
      </p:sp>
    </p:spTree>
    <p:extLst>
      <p:ext uri="{BB962C8B-B14F-4D97-AF65-F5344CB8AC3E}">
        <p14:creationId xmlns:p14="http://schemas.microsoft.com/office/powerpoint/2010/main" val="3180993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cs typeface="Calibri"/>
              </a:rPr>
              <a:t>https://www.youtube.com/watch?v=6eyGFIpr3kI </a:t>
            </a:r>
          </a:p>
        </p:txBody>
      </p:sp>
      <p:sp>
        <p:nvSpPr>
          <p:cNvPr id="4" name="Slide Number Placeholder 3"/>
          <p:cNvSpPr>
            <a:spLocks noGrp="1"/>
          </p:cNvSpPr>
          <p:nvPr>
            <p:ph type="sldNum" sz="quarter" idx="5"/>
          </p:nvPr>
        </p:nvSpPr>
        <p:spPr/>
        <p:txBody>
          <a:bodyPr/>
          <a:lstStyle/>
          <a:p>
            <a:fld id="{8AC49216-2D8B-4DC2-9E83-935210B9D65F}" type="slidenum">
              <a:rPr lang="en-AU" smtClean="0"/>
              <a:t>23</a:t>
            </a:fld>
            <a:endParaRPr lang="en-AU"/>
          </a:p>
        </p:txBody>
      </p:sp>
    </p:spTree>
    <p:extLst>
      <p:ext uri="{BB962C8B-B14F-4D97-AF65-F5344CB8AC3E}">
        <p14:creationId xmlns:p14="http://schemas.microsoft.com/office/powerpoint/2010/main" val="292997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The Code outlines standards for all aspects of an organisation’s work. </a:t>
            </a:r>
          </a:p>
          <a:p>
            <a:endParaRPr lang="en-AU"/>
          </a:p>
          <a:p>
            <a:r>
              <a:rPr lang="en-AU"/>
              <a:t>[CLICK} This includes the systems that help them to function as an organisation, such as their financial management, governance processes and how they manage volunteers and staff. </a:t>
            </a:r>
          </a:p>
          <a:p>
            <a:endParaRPr lang="en-AU"/>
          </a:p>
          <a:p>
            <a:r>
              <a:rPr lang="en-AU"/>
              <a:t>This section of the Code includes requirements that align with the ACNC Governance Standards and External Conduct Standards, and address issues like fraud and corruption, along with additional issues like fundraising and HR. </a:t>
            </a:r>
          </a:p>
          <a:p>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24</a:t>
            </a:fld>
            <a:endParaRPr lang="en-AU"/>
          </a:p>
        </p:txBody>
      </p:sp>
    </p:spTree>
    <p:extLst>
      <p:ext uri="{BB962C8B-B14F-4D97-AF65-F5344CB8AC3E}">
        <p14:creationId xmlns:p14="http://schemas.microsoft.com/office/powerpoint/2010/main" val="179798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AU"/>
              <a:t>The Code sets standards for how ACFID members work in partnership with others, how they plan, monitor and evaluate their work and communicate this to others, including the public. </a:t>
            </a:r>
          </a:p>
          <a:p>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25</a:t>
            </a:fld>
            <a:endParaRPr lang="en-AU"/>
          </a:p>
        </p:txBody>
      </p:sp>
    </p:spTree>
    <p:extLst>
      <p:ext uri="{BB962C8B-B14F-4D97-AF65-F5344CB8AC3E}">
        <p14:creationId xmlns:p14="http://schemas.microsoft.com/office/powerpoint/2010/main" val="209269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AU"/>
              <a:t>And finally the Code sets standards around the approaches that underpin the work that ACFID members do overseas. </a:t>
            </a:r>
          </a:p>
          <a:p>
            <a:endParaRPr lang="en-AU"/>
          </a:p>
          <a:p>
            <a:r>
              <a:rPr lang="en-AU"/>
              <a:t>For example, promoting human rights, investing in local leadership, and ensuring their work is contributing towards systemic and sustainable change. </a:t>
            </a:r>
          </a:p>
          <a:p>
            <a:endParaRPr lang="en-AU"/>
          </a:p>
          <a:p>
            <a:r>
              <a:rPr lang="en-AU"/>
              <a:t>This part of the Code also aligns with the External Conduct Standard 4, ensuring children and vulnerable people are protected.</a:t>
            </a:r>
          </a:p>
        </p:txBody>
      </p:sp>
      <p:sp>
        <p:nvSpPr>
          <p:cNvPr id="4" name="Slide Number Placeholder 3"/>
          <p:cNvSpPr>
            <a:spLocks noGrp="1"/>
          </p:cNvSpPr>
          <p:nvPr>
            <p:ph type="sldNum" sz="quarter" idx="5"/>
          </p:nvPr>
        </p:nvSpPr>
        <p:spPr/>
        <p:txBody>
          <a:bodyPr/>
          <a:lstStyle/>
          <a:p>
            <a:fld id="{67E29ECC-86A8-40C4-97E8-6B40439D713F}" type="slidenum">
              <a:rPr lang="en-AU" smtClean="0"/>
              <a:t>26</a:t>
            </a:fld>
            <a:endParaRPr lang="en-AU"/>
          </a:p>
        </p:txBody>
      </p:sp>
    </p:spTree>
    <p:extLst>
      <p:ext uri="{BB962C8B-B14F-4D97-AF65-F5344CB8AC3E}">
        <p14:creationId xmlns:p14="http://schemas.microsoft.com/office/powerpoint/2010/main" val="1363660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Code outlines the high level commitments for ACFID members, but also sets out the types of evidence required to demonstrate there are meeting those commitments.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573F-998B-494C-B8A3-06923857357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4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28</a:t>
            </a:fld>
            <a:endParaRPr lang="en-AU"/>
          </a:p>
        </p:txBody>
      </p:sp>
    </p:spTree>
    <p:extLst>
      <p:ext uri="{BB962C8B-B14F-4D97-AF65-F5344CB8AC3E}">
        <p14:creationId xmlns:p14="http://schemas.microsoft.com/office/powerpoint/2010/main" val="233370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a:t>It is important that the Code remains up to date, and useful for our Members.</a:t>
            </a:r>
          </a:p>
          <a:p>
            <a:pPr marL="0" indent="0">
              <a:buFont typeface="Arial" panose="020B0604020202020204" pitchFamily="34" charset="0"/>
              <a:buNone/>
            </a:pPr>
            <a:endParaRPr lang="en-AU"/>
          </a:p>
          <a:p>
            <a:pPr marL="0" indent="0">
              <a:buFont typeface="Arial" panose="020B0604020202020204" pitchFamily="34" charset="0"/>
              <a:buNone/>
            </a:pPr>
            <a:r>
              <a:rPr lang="en-AU"/>
              <a:t>The Code is reviewed every 5-6 years, through a thorough consultation process, which includes others outside the membership such as DFAT, ACNC and our partners and networks overseas.</a:t>
            </a:r>
          </a:p>
          <a:p>
            <a:pPr marL="171450" indent="-171450">
              <a:buFont typeface="Arial" panose="020B0604020202020204" pitchFamily="34" charset="0"/>
              <a:buChar char="•"/>
            </a:pPr>
            <a:endParaRPr lang="en-AU"/>
          </a:p>
          <a:p>
            <a:pPr marL="0" indent="0">
              <a:buFont typeface="Arial" panose="020B0604020202020204" pitchFamily="34" charset="0"/>
              <a:buNone/>
            </a:pPr>
            <a:r>
              <a:rPr lang="en-AU"/>
              <a:t>The most recent version of the Code was launched a couple of weeks ago, following an 18 month review process, and we were very pleased to have the ACNC Commissioner, Sue Woodward, launch the revised Code.</a:t>
            </a:r>
          </a:p>
          <a:p>
            <a:pPr marL="0" indent="0">
              <a:buFont typeface="Arial" panose="020B0604020202020204" pitchFamily="34" charset="0"/>
              <a:buNone/>
            </a:pPr>
            <a:endParaRPr lang="en-AU"/>
          </a:p>
          <a:p>
            <a:pPr marL="0" indent="0">
              <a:buFont typeface="Arial" panose="020B0604020202020204" pitchFamily="34" charset="0"/>
              <a:buNone/>
            </a:pPr>
            <a:r>
              <a:rPr lang="en-AU"/>
              <a:t>Through the consultation process we looked at the emerging issues facing our members and the communities they are working with overseas, and opportunities to better streamline the Code requirements, and align then with others standards. </a:t>
            </a:r>
          </a:p>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29</a:t>
            </a:fld>
            <a:endParaRPr lang="en-AU"/>
          </a:p>
        </p:txBody>
      </p:sp>
    </p:spTree>
    <p:extLst>
      <p:ext uri="{BB962C8B-B14F-4D97-AF65-F5344CB8AC3E}">
        <p14:creationId xmlns:p14="http://schemas.microsoft.com/office/powerpoint/2010/main" val="751005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Some of the changes that have been made aim to strengthen how our members are responding to critical issues. </a:t>
            </a:r>
          </a:p>
          <a:p>
            <a:endParaRPr lang="en-AU"/>
          </a:p>
          <a:p>
            <a:r>
              <a:rPr lang="en-AU"/>
              <a:t>For example, ACFID members are now required to think about and respond to risks associated with climate change, and commit to minimising the carbon footprint.</a:t>
            </a:r>
          </a:p>
          <a:p>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30</a:t>
            </a:fld>
            <a:endParaRPr lang="en-AU"/>
          </a:p>
        </p:txBody>
      </p:sp>
    </p:spTree>
    <p:extLst>
      <p:ext uri="{BB962C8B-B14F-4D97-AF65-F5344CB8AC3E}">
        <p14:creationId xmlns:p14="http://schemas.microsoft.com/office/powerpoint/2010/main" val="115115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org might need to update gov doc, other info, etc. to meet registration requirements. </a:t>
            </a:r>
          </a:p>
          <a:p>
            <a:endParaRPr lang="en-US"/>
          </a:p>
          <a:p>
            <a:r>
              <a:rPr lang="en-US"/>
              <a:t>Please review and update before you start your application.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Racial justice is another critical issue and ACFID members will be required to provide training in issues related to diversity and anti-racism, and ensure their HR policies cover equity, diversity and anti-racism. </a:t>
            </a:r>
          </a:p>
          <a:p>
            <a:endParaRPr lang="en-AU"/>
          </a:p>
          <a:p>
            <a:r>
              <a:rPr lang="en-AU"/>
              <a:t>ACFID provides resources and guidance to help members meet these requirements.</a:t>
            </a:r>
          </a:p>
        </p:txBody>
      </p:sp>
      <p:sp>
        <p:nvSpPr>
          <p:cNvPr id="4" name="Slide Number Placeholder 3"/>
          <p:cNvSpPr>
            <a:spLocks noGrp="1"/>
          </p:cNvSpPr>
          <p:nvPr>
            <p:ph type="sldNum" sz="quarter" idx="5"/>
          </p:nvPr>
        </p:nvSpPr>
        <p:spPr/>
        <p:txBody>
          <a:bodyPr/>
          <a:lstStyle/>
          <a:p>
            <a:fld id="{67E29ECC-86A8-40C4-97E8-6B40439D713F}" type="slidenum">
              <a:rPr lang="en-AU" smtClean="0"/>
              <a:t>31</a:t>
            </a:fld>
            <a:endParaRPr lang="en-AU"/>
          </a:p>
        </p:txBody>
      </p:sp>
    </p:spTree>
    <p:extLst>
      <p:ext uri="{BB962C8B-B14F-4D97-AF65-F5344CB8AC3E}">
        <p14:creationId xmlns:p14="http://schemas.microsoft.com/office/powerpoint/2010/main" val="1974655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There is also a big focus in the sector on investing in local decision making and engaging in equitable partnerships. ACFID members will need to demonstrate how they are doing this, as relevant to their operating context.</a:t>
            </a:r>
          </a:p>
        </p:txBody>
      </p:sp>
      <p:sp>
        <p:nvSpPr>
          <p:cNvPr id="4" name="Slide Number Placeholder 3"/>
          <p:cNvSpPr>
            <a:spLocks noGrp="1"/>
          </p:cNvSpPr>
          <p:nvPr>
            <p:ph type="sldNum" sz="quarter" idx="5"/>
          </p:nvPr>
        </p:nvSpPr>
        <p:spPr/>
        <p:txBody>
          <a:bodyPr/>
          <a:lstStyle/>
          <a:p>
            <a:fld id="{67E29ECC-86A8-40C4-97E8-6B40439D713F}" type="slidenum">
              <a:rPr lang="en-AU" smtClean="0"/>
              <a:t>32</a:t>
            </a:fld>
            <a:endParaRPr lang="en-AU"/>
          </a:p>
        </p:txBody>
      </p:sp>
    </p:spTree>
    <p:extLst>
      <p:ext uri="{BB962C8B-B14F-4D97-AF65-F5344CB8AC3E}">
        <p14:creationId xmlns:p14="http://schemas.microsoft.com/office/powerpoint/2010/main" val="4200264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And the Code continues to be strengthened to protect individuals and communities from harm, with humanitarian organisations required to join the international Misconduct Disclosure Scheme. This Scheme aims to prevent the movement of perpetrators of sexual abuse between organisations, particularly in high risk settings. If you are interested in knowing more about the Scheme pleas get in touch. </a:t>
            </a:r>
          </a:p>
        </p:txBody>
      </p:sp>
      <p:sp>
        <p:nvSpPr>
          <p:cNvPr id="4" name="Slide Number Placeholder 3"/>
          <p:cNvSpPr>
            <a:spLocks noGrp="1"/>
          </p:cNvSpPr>
          <p:nvPr>
            <p:ph type="sldNum" sz="quarter" idx="5"/>
          </p:nvPr>
        </p:nvSpPr>
        <p:spPr/>
        <p:txBody>
          <a:bodyPr/>
          <a:lstStyle/>
          <a:p>
            <a:fld id="{67E29ECC-86A8-40C4-97E8-6B40439D713F}" type="slidenum">
              <a:rPr lang="en-AU" smtClean="0"/>
              <a:t>33</a:t>
            </a:fld>
            <a:endParaRPr lang="en-AU"/>
          </a:p>
        </p:txBody>
      </p:sp>
    </p:spTree>
    <p:extLst>
      <p:ext uri="{BB962C8B-B14F-4D97-AF65-F5344CB8AC3E}">
        <p14:creationId xmlns:p14="http://schemas.microsoft.com/office/powerpoint/2010/main" val="221624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Finally, we also made changes that would ensure the Code remains up to date with other legislative and regulatory requirements.</a:t>
            </a:r>
          </a:p>
        </p:txBody>
      </p:sp>
      <p:sp>
        <p:nvSpPr>
          <p:cNvPr id="4" name="Slide Number Placeholder 3"/>
          <p:cNvSpPr>
            <a:spLocks noGrp="1"/>
          </p:cNvSpPr>
          <p:nvPr>
            <p:ph type="sldNum" sz="quarter" idx="5"/>
          </p:nvPr>
        </p:nvSpPr>
        <p:spPr/>
        <p:txBody>
          <a:bodyPr/>
          <a:lstStyle/>
          <a:p>
            <a:fld id="{67E29ECC-86A8-40C4-97E8-6B40439D713F}" type="slidenum">
              <a:rPr lang="en-AU" smtClean="0"/>
              <a:t>34</a:t>
            </a:fld>
            <a:endParaRPr lang="en-AU"/>
          </a:p>
        </p:txBody>
      </p:sp>
    </p:spTree>
    <p:extLst>
      <p:ext uri="{BB962C8B-B14F-4D97-AF65-F5344CB8AC3E}">
        <p14:creationId xmlns:p14="http://schemas.microsoft.com/office/powerpoint/2010/main" val="1375302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terms of the ACNC Standards, if a charity complies with the ACFID Code then it is likely to meet the External Conduct Standards. </a:t>
            </a:r>
          </a:p>
          <a:p>
            <a:endParaRPr lang="en-AU"/>
          </a:p>
          <a:p>
            <a:r>
              <a:rPr lang="en-AU"/>
              <a:t>We have worked together with the ACNC team to map the revised Code and the External Conduct Standards, and the Governance Standards, and this mapping can be found on the ACNC website.</a:t>
            </a:r>
          </a:p>
        </p:txBody>
      </p:sp>
      <p:sp>
        <p:nvSpPr>
          <p:cNvPr id="4" name="Slide Number Placeholder 3"/>
          <p:cNvSpPr>
            <a:spLocks noGrp="1"/>
          </p:cNvSpPr>
          <p:nvPr>
            <p:ph type="sldNum" sz="quarter" idx="5"/>
          </p:nvPr>
        </p:nvSpPr>
        <p:spPr/>
        <p:txBody>
          <a:bodyPr/>
          <a:lstStyle/>
          <a:p>
            <a:fld id="{67E29ECC-86A8-40C4-97E8-6B40439D713F}" type="slidenum">
              <a:rPr lang="en-AU" smtClean="0"/>
              <a:t>35</a:t>
            </a:fld>
            <a:endParaRPr lang="en-AU"/>
          </a:p>
        </p:txBody>
      </p:sp>
    </p:spTree>
    <p:extLst>
      <p:ext uri="{BB962C8B-B14F-4D97-AF65-F5344CB8AC3E}">
        <p14:creationId xmlns:p14="http://schemas.microsoft.com/office/powerpoint/2010/main" val="4271603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I finish, one of the key messages I wanted to leave with you is that there are a lot of resources freely available through ACFID’s website. Our aim through the Code is to help improve the standards and practice across the broader international development sector, including organisations that aren’t ACFID members.</a:t>
            </a:r>
          </a:p>
          <a:p>
            <a:endParaRPr lang="en-AU"/>
          </a:p>
          <a:p>
            <a:r>
              <a:rPr lang="en-AU"/>
              <a:t>If your organisation is operating overseas, or you’re thinking about doing so, ACFID’s website has an extensive Good Practice Toolkit which outlines the standards in the Code, but also has curated resources and guidance. This includes lots of examples of policies and documents from ACFID members as well as specific policy guidance developed by ACFID, and links to external resources. You can access the Good practice toolkit through the QR code on the screen or the link. </a:t>
            </a:r>
          </a:p>
          <a:p>
            <a:endParaRPr lang="en-AU"/>
          </a:p>
          <a:p>
            <a:r>
              <a:rPr lang="en-AU"/>
              <a:t>We also have an e-learning platform, Learn with ACFID, and nearly all our courses are freely available to anyone. Our introduction to safeguarding course if translated into 11 languages if you have staff or partners overseas.</a:t>
            </a:r>
          </a:p>
        </p:txBody>
      </p:sp>
      <p:sp>
        <p:nvSpPr>
          <p:cNvPr id="4" name="Slide Number Placeholder 3"/>
          <p:cNvSpPr>
            <a:spLocks noGrp="1"/>
          </p:cNvSpPr>
          <p:nvPr>
            <p:ph type="sldNum" sz="quarter" idx="5"/>
          </p:nvPr>
        </p:nvSpPr>
        <p:spPr/>
        <p:txBody>
          <a:bodyPr/>
          <a:lstStyle/>
          <a:p>
            <a:fld id="{67E29ECC-86A8-40C4-97E8-6B40439D713F}" type="slidenum">
              <a:rPr lang="en-AU" smtClean="0"/>
              <a:t>36</a:t>
            </a:fld>
            <a:endParaRPr lang="en-AU"/>
          </a:p>
        </p:txBody>
      </p:sp>
    </p:spTree>
    <p:extLst>
      <p:ext uri="{BB962C8B-B14F-4D97-AF65-F5344CB8AC3E}">
        <p14:creationId xmlns:p14="http://schemas.microsoft.com/office/powerpoint/2010/main" val="2684933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That brings me to the end of this overview of the Code and ACFID.</a:t>
            </a:r>
          </a:p>
          <a:p>
            <a:endParaRPr lang="en-AU"/>
          </a:p>
          <a:p>
            <a:r>
              <a:rPr lang="en-AU"/>
              <a:t>If you have any questions please get in touch.</a:t>
            </a:r>
          </a:p>
          <a:p>
            <a:endParaRPr lang="en-AU"/>
          </a:p>
          <a:p>
            <a:endParaRPr lang="en-AU"/>
          </a:p>
        </p:txBody>
      </p:sp>
      <p:sp>
        <p:nvSpPr>
          <p:cNvPr id="4" name="Slide Number Placeholder 3"/>
          <p:cNvSpPr>
            <a:spLocks noGrp="1"/>
          </p:cNvSpPr>
          <p:nvPr>
            <p:ph type="sldNum" sz="quarter" idx="5"/>
          </p:nvPr>
        </p:nvSpPr>
        <p:spPr/>
        <p:txBody>
          <a:bodyPr/>
          <a:lstStyle/>
          <a:p>
            <a:fld id="{67E29ECC-86A8-40C4-97E8-6B40439D713F}" type="slidenum">
              <a:rPr lang="en-AU" smtClean="0"/>
              <a:t>37</a:t>
            </a:fld>
            <a:endParaRPr lang="en-AU"/>
          </a:p>
        </p:txBody>
      </p:sp>
    </p:spTree>
    <p:extLst>
      <p:ext uri="{BB962C8B-B14F-4D97-AF65-F5344CB8AC3E}">
        <p14:creationId xmlns:p14="http://schemas.microsoft.com/office/powerpoint/2010/main" val="704969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org might need to update gov doc, other info, etc. to meet registration requirements. </a:t>
            </a:r>
          </a:p>
          <a:p>
            <a:endParaRPr lang="en-US"/>
          </a:p>
          <a:p>
            <a:r>
              <a:rPr lang="en-US"/>
              <a:t>Please review and update before you start your application.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Charities that send funds must comply with ECS, even if they don't otherwise operate overseas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org might need to update gov doc, other info, etc. to meet registration requirements. </a:t>
            </a:r>
          </a:p>
          <a:p>
            <a:endParaRPr lang="en-US"/>
          </a:p>
          <a:p>
            <a:r>
              <a:rPr lang="en-US"/>
              <a:t>Please review and update before you start your application.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resources - who can apply, apply online in portal, more info about self-assessing.</a:t>
            </a:r>
          </a:p>
          <a:p>
            <a:endParaRPr lang="en-US"/>
          </a:p>
          <a:p>
            <a:r>
              <a:rPr lang="en-US"/>
              <a:t>Links in this presentation for other relevant topics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 questions about tax, non-charitable NFPs, self-assessing - please contact ATO.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org might need to update gov doc, other info, etc. to meet registration requirements. </a:t>
            </a:r>
          </a:p>
          <a:p>
            <a:endParaRPr lang="en-US"/>
          </a:p>
          <a:p>
            <a:r>
              <a:rPr lang="en-US"/>
              <a:t>Please review and update before you start your application.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also requires charities comply with Australian laws in the following areas while operating overseas:</a:t>
            </a:r>
          </a:p>
          <a:p>
            <a:r>
              <a:rPr lang="en-US"/>
              <a:t>-money laundering</a:t>
            </a:r>
          </a:p>
          <a:p>
            <a:r>
              <a:rPr lang="en-US"/>
              <a:t>-financing of terrorism</a:t>
            </a:r>
          </a:p>
          <a:p>
            <a:r>
              <a:rPr lang="en-US"/>
              <a:t>-sexual offences against children</a:t>
            </a:r>
          </a:p>
          <a:p>
            <a:r>
              <a:rPr lang="en-US"/>
              <a:t>-slavery and slavery-like conditions</a:t>
            </a:r>
          </a:p>
          <a:p>
            <a:r>
              <a:rPr lang="en-US"/>
              <a:t>-trafficking in individuals and debt bondage</a:t>
            </a:r>
          </a:p>
          <a:p>
            <a:r>
              <a:rPr lang="en-US"/>
              <a:t>-people smuggling</a:t>
            </a:r>
          </a:p>
          <a:p>
            <a:r>
              <a:rPr lang="en-US"/>
              <a:t>-international sanctions</a:t>
            </a:r>
          </a:p>
          <a:p>
            <a:r>
              <a:rPr lang="en-US"/>
              <a:t>-taxation, and</a:t>
            </a:r>
          </a:p>
          <a:p>
            <a:r>
              <a:rPr lang="en-US"/>
              <a:t>-bribery.</a:t>
            </a:r>
          </a:p>
          <a:p>
            <a:r>
              <a:rPr lang="en-US"/>
              <a:t>A charity must maintain reasonable internal control procedures to ensure compliance with these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TextBox 8">
            <a:extLst>
              <a:ext uri="{FF2B5EF4-FFF2-40B4-BE49-F238E27FC236}">
                <a16:creationId xmlns:a16="http://schemas.microsoft.com/office/drawing/2014/main" id="{1EBA6633-BA3F-0EBF-6D20-54DB2CDA3048}"/>
              </a:ext>
            </a:extLst>
          </p:cNvPr>
          <p:cNvSpPr txBox="1"/>
          <p:nvPr userDrawn="1">
            <p:extLst>
              <p:ext uri="{1162E1C5-73C7-4A58-AE30-91384D911F3F}">
                <p184:classification xmlns:p184="http://schemas.microsoft.com/office/powerpoint/2018/4/main" val="hdr"/>
              </p:ext>
            </p:extLst>
          </p:nvPr>
        </p:nvSpPr>
        <p:spPr>
          <a:xfrm>
            <a:off x="8913813" y="635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628A77AB-BD52-002D-9EA9-D1C7932A8AEB}"/>
              </a:ext>
            </a:extLst>
          </p:cNvPr>
          <p:cNvSpPr txBox="1"/>
          <p:nvPr userDrawn="1">
            <p:extLst>
              <p:ext uri="{1162E1C5-73C7-4A58-AE30-91384D911F3F}">
                <p184:classification xmlns:p184="http://schemas.microsoft.com/office/powerpoint/2018/4/main" val="ftr"/>
              </p:ext>
            </p:extLst>
          </p:nvPr>
        </p:nvSpPr>
        <p:spPr>
          <a:xfrm>
            <a:off x="8913813" y="100711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6eyGFIpr3kI?feature=oembed"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12"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png"/><Relationship Id="rId4" Type="http://schemas.openxmlformats.org/officeDocument/2006/relationships/diagramData" Target="../diagrams/data2.xml"/><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www.acnc.gov.au/#subscribe" TargetMode="External"/><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sv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4900225" cy="1291806"/>
          </a:xfrm>
          <a:custGeom>
            <a:avLst/>
            <a:gdLst/>
            <a:ahLst/>
            <a:cxnLst/>
            <a:rect l="l" t="t" r="r" b="b"/>
            <a:pathLst>
              <a:path w="4900225" h="1291806">
                <a:moveTo>
                  <a:pt x="0" y="0"/>
                </a:moveTo>
                <a:lnTo>
                  <a:pt x="4900225" y="0"/>
                </a:lnTo>
                <a:lnTo>
                  <a:pt x="4900225" y="1291806"/>
                </a:lnTo>
                <a:lnTo>
                  <a:pt x="0" y="1291806"/>
                </a:lnTo>
                <a:lnTo>
                  <a:pt x="0" y="0"/>
                </a:lnTo>
                <a:close/>
              </a:path>
            </a:pathLst>
          </a:custGeom>
          <a:blipFill>
            <a:blip r:embed="rId2"/>
            <a:stretch>
              <a:fillRect/>
            </a:stretch>
          </a:blipFill>
        </p:spPr>
        <p:txBody>
          <a:bodyPr/>
          <a:lstStyle/>
          <a:p>
            <a:endParaRPr lang="en-AU"/>
          </a:p>
        </p:txBody>
      </p:sp>
      <p:sp>
        <p:nvSpPr>
          <p:cNvPr id="3" name="Freeform 3"/>
          <p:cNvSpPr/>
          <p:nvPr/>
        </p:nvSpPr>
        <p:spPr>
          <a:xfrm>
            <a:off x="12716667" y="4992380"/>
            <a:ext cx="5571333" cy="5294620"/>
          </a:xfrm>
          <a:custGeom>
            <a:avLst/>
            <a:gdLst/>
            <a:ahLst/>
            <a:cxnLst/>
            <a:rect l="l" t="t" r="r" b="b"/>
            <a:pathLst>
              <a:path w="5571333" h="5294620">
                <a:moveTo>
                  <a:pt x="0" y="0"/>
                </a:moveTo>
                <a:lnTo>
                  <a:pt x="5571333" y="0"/>
                </a:lnTo>
                <a:lnTo>
                  <a:pt x="5571333" y="5294620"/>
                </a:lnTo>
                <a:lnTo>
                  <a:pt x="0" y="5294620"/>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139355" y="3811761"/>
            <a:ext cx="10577312" cy="1695024"/>
          </a:xfrm>
          <a:prstGeom prst="rect">
            <a:avLst/>
          </a:prstGeom>
        </p:spPr>
        <p:txBody>
          <a:bodyPr lIns="0" tIns="0" rIns="0" bIns="0" rtlCol="0" anchor="t">
            <a:spAutoFit/>
          </a:bodyPr>
          <a:lstStyle/>
          <a:p>
            <a:pPr algn="l">
              <a:lnSpc>
                <a:spcPts val="6750"/>
              </a:lnSpc>
            </a:pPr>
            <a:r>
              <a:rPr lang="en-US" sz="5000" b="1">
                <a:solidFill>
                  <a:srgbClr val="339BD4"/>
                </a:solidFill>
                <a:latin typeface="Quicksand Bold"/>
                <a:ea typeface="Quicksand Bold"/>
                <a:cs typeface="Quicksand Bold"/>
                <a:sym typeface="Quicksand Bold"/>
              </a:rPr>
              <a:t>Information for charities operating overseas</a:t>
            </a:r>
          </a:p>
        </p:txBody>
      </p:sp>
      <p:sp>
        <p:nvSpPr>
          <p:cNvPr id="5" name="TextBox 5"/>
          <p:cNvSpPr txBox="1"/>
          <p:nvPr/>
        </p:nvSpPr>
        <p:spPr>
          <a:xfrm>
            <a:off x="2139355" y="5781632"/>
            <a:ext cx="10131879" cy="2820035"/>
          </a:xfrm>
          <a:prstGeom prst="rect">
            <a:avLst/>
          </a:prstGeom>
        </p:spPr>
        <p:txBody>
          <a:bodyPr lIns="0" tIns="0" rIns="0" bIns="0" rtlCol="0" anchor="t">
            <a:spAutoFit/>
          </a:bodyPr>
          <a:lstStyle/>
          <a:p>
            <a:pPr algn="l">
              <a:lnSpc>
                <a:spcPts val="3919"/>
              </a:lnSpc>
            </a:pPr>
            <a:r>
              <a:rPr lang="en-US" sz="2799" b="1" dirty="0">
                <a:solidFill>
                  <a:srgbClr val="333333"/>
                </a:solidFill>
                <a:latin typeface="Quicksand Bold"/>
                <a:ea typeface="Quicksand Bold"/>
                <a:cs typeface="Quicksand Bold"/>
                <a:sym typeface="Quicksand Bold"/>
              </a:rPr>
              <a:t>Presented by:</a:t>
            </a:r>
          </a:p>
          <a:p>
            <a:pPr algn="l">
              <a:lnSpc>
                <a:spcPts val="3919"/>
              </a:lnSpc>
            </a:pPr>
            <a:r>
              <a:rPr lang="en-US" sz="2799" b="1" dirty="0">
                <a:solidFill>
                  <a:srgbClr val="333333"/>
                </a:solidFill>
                <a:latin typeface="Quicksand Bold"/>
                <a:ea typeface="Quicksand Bold"/>
                <a:cs typeface="Quicksand Bold"/>
                <a:sym typeface="Quicksand Bold"/>
              </a:rPr>
              <a:t>Ian Parry - ACNC Compliance</a:t>
            </a:r>
          </a:p>
          <a:p>
            <a:pPr algn="l">
              <a:lnSpc>
                <a:spcPts val="3919"/>
              </a:lnSpc>
            </a:pPr>
            <a:r>
              <a:rPr lang="en-US" sz="2799" b="1" dirty="0">
                <a:solidFill>
                  <a:srgbClr val="333333"/>
                </a:solidFill>
                <a:latin typeface="Quicksand Bold"/>
                <a:ea typeface="Quicksand Bold"/>
                <a:cs typeface="Quicksand Bold"/>
                <a:sym typeface="Quicksand Bold"/>
              </a:rPr>
              <a:t>Emily Moreton - ACFID</a:t>
            </a:r>
          </a:p>
          <a:p>
            <a:pPr algn="l">
              <a:lnSpc>
                <a:spcPts val="3919"/>
              </a:lnSpc>
            </a:pPr>
            <a:r>
              <a:rPr lang="en-US" sz="2799" b="1" dirty="0">
                <a:solidFill>
                  <a:srgbClr val="333333"/>
                </a:solidFill>
                <a:latin typeface="Quicksand Bold"/>
                <a:ea typeface="Quicksand Bold"/>
                <a:cs typeface="Quicksand Bold"/>
                <a:sym typeface="Quicksand Bold"/>
              </a:rPr>
              <a:t>Stewart McMillan - ACNC Education</a:t>
            </a:r>
          </a:p>
          <a:p>
            <a:pPr algn="l">
              <a:lnSpc>
                <a:spcPts val="3359"/>
              </a:lnSpc>
            </a:pPr>
            <a:endParaRPr lang="en-US" sz="2799" b="1" dirty="0">
              <a:solidFill>
                <a:srgbClr val="333333"/>
              </a:solidFill>
              <a:latin typeface="Quicksand Bold"/>
              <a:ea typeface="Quicksand Bold"/>
              <a:cs typeface="Quicksand Bold"/>
              <a:sym typeface="Quicksand Bold"/>
            </a:endParaRPr>
          </a:p>
          <a:p>
            <a:pPr algn="l">
              <a:lnSpc>
                <a:spcPts val="3359"/>
              </a:lnSpc>
            </a:pPr>
            <a:r>
              <a:rPr lang="en-US" sz="2400" b="1" dirty="0">
                <a:solidFill>
                  <a:srgbClr val="333333"/>
                </a:solidFill>
                <a:latin typeface="Quicksand Bold"/>
                <a:ea typeface="Quicksand Bold"/>
                <a:cs typeface="Quicksand Bold"/>
                <a:sym typeface="Quicksand Bold"/>
              </a:rPr>
              <a:t>17 September 2024</a:t>
            </a:r>
          </a:p>
        </p:txBody>
      </p:sp>
      <p:sp>
        <p:nvSpPr>
          <p:cNvPr id="6" name="TextBox 6"/>
          <p:cNvSpPr txBox="1"/>
          <p:nvPr/>
        </p:nvSpPr>
        <p:spPr>
          <a:xfrm>
            <a:off x="2139355" y="8894509"/>
            <a:ext cx="6841621" cy="464734"/>
          </a:xfrm>
          <a:prstGeom prst="rect">
            <a:avLst/>
          </a:prstGeom>
        </p:spPr>
        <p:txBody>
          <a:bodyPr lIns="0" tIns="0" rIns="0" bIns="0" rtlCol="0" anchor="t">
            <a:spAutoFit/>
          </a:bodyPr>
          <a:lstStyle/>
          <a:p>
            <a:pPr algn="l">
              <a:lnSpc>
                <a:spcPts val="3920"/>
              </a:lnSpc>
            </a:pPr>
            <a:r>
              <a:rPr lang="en-US" sz="2800" b="1" spc="-137">
                <a:solidFill>
                  <a:srgbClr val="114E87"/>
                </a:solidFill>
                <a:latin typeface="Quicksand Bold"/>
                <a:ea typeface="Quicksand Bold"/>
                <a:cs typeface="Quicksand Bold"/>
                <a:sym typeface="Quicksand Bold"/>
              </a:rPr>
              <a:t>acnc.gov.au/webinars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095109" y="1138813"/>
            <a:ext cx="12880570" cy="2625725"/>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External Conduct Standard 2: Annual review of overseas activities and record-keeping</a:t>
            </a:r>
          </a:p>
        </p:txBody>
      </p:sp>
      <p:sp>
        <p:nvSpPr>
          <p:cNvPr id="4" name="TextBox 4"/>
          <p:cNvSpPr txBox="1"/>
          <p:nvPr/>
        </p:nvSpPr>
        <p:spPr>
          <a:xfrm>
            <a:off x="2095109" y="3198495"/>
            <a:ext cx="13796910" cy="5688737"/>
          </a:xfrm>
          <a:prstGeom prst="rect">
            <a:avLst/>
          </a:prstGeom>
        </p:spPr>
        <p:txBody>
          <a:bodyPr lIns="0" tIns="0" rIns="0" bIns="0" rtlCol="0" anchor="t">
            <a:spAutoFit/>
          </a:bodyPr>
          <a:lstStyle/>
          <a:p>
            <a:pPr algn="l">
              <a:lnSpc>
                <a:spcPts val="5600"/>
              </a:lnSpc>
            </a:pPr>
            <a:endParaRPr/>
          </a:p>
          <a:p>
            <a:pPr marL="863600" lvl="1" indent="-431800" algn="l">
              <a:lnSpc>
                <a:spcPts val="5600"/>
              </a:lnSpc>
              <a:buFont typeface="Arial"/>
              <a:buChar char="•"/>
            </a:pPr>
            <a:r>
              <a:rPr lang="en-US" sz="4000">
                <a:solidFill>
                  <a:srgbClr val="333333"/>
                </a:solidFill>
                <a:latin typeface="Quicksand"/>
                <a:ea typeface="Quicksand"/>
                <a:cs typeface="Quicksand"/>
                <a:sym typeface="Quicksand"/>
              </a:rPr>
              <a:t>Requires a charity to obtain and keep records of its operations outside Australia</a:t>
            </a:r>
            <a:endParaRPr lang="en-US" sz="4000">
              <a:solidFill>
                <a:srgbClr val="333333"/>
              </a:solidFill>
              <a:latin typeface="Quicksand"/>
              <a:ea typeface="Quicksand"/>
              <a:cs typeface="Quicksand"/>
            </a:endParaRPr>
          </a:p>
          <a:p>
            <a:pPr marL="863600" lvl="1" indent="-431800" algn="l">
              <a:lnSpc>
                <a:spcPts val="5600"/>
              </a:lnSpc>
              <a:buFont typeface="Arial"/>
              <a:buChar char="•"/>
            </a:pPr>
            <a:r>
              <a:rPr lang="en-US" sz="4000">
                <a:solidFill>
                  <a:srgbClr val="333333"/>
                </a:solidFill>
                <a:latin typeface="Quicksand"/>
                <a:ea typeface="Quicksand"/>
                <a:cs typeface="Quicksand"/>
                <a:sym typeface="Quicksand"/>
              </a:rPr>
              <a:t>Records must include information necessary to prepare a summary of overseas charity activities and expenditure on a country-by-country basis</a:t>
            </a:r>
            <a:endParaRPr lang="en-US" sz="4000">
              <a:solidFill>
                <a:srgbClr val="333333"/>
              </a:solidFill>
              <a:latin typeface="Quicksand"/>
              <a:ea typeface="Quicksand"/>
              <a:cs typeface="Quicksand"/>
            </a:endParaRPr>
          </a:p>
          <a:p>
            <a:pPr marL="863600" lvl="1" indent="-431800" algn="l">
              <a:lnSpc>
                <a:spcPts val="5600"/>
              </a:lnSpc>
              <a:buFont typeface="Arial"/>
              <a:buChar char="•"/>
            </a:pPr>
            <a:r>
              <a:rPr lang="en-US" sz="4000">
                <a:solidFill>
                  <a:srgbClr val="333333"/>
                </a:solidFill>
                <a:latin typeface="Quicksand"/>
                <a:ea typeface="Quicksand"/>
                <a:cs typeface="Quicksand"/>
                <a:sym typeface="Quicksand"/>
              </a:rPr>
              <a:t>Keep records for each financial year when operating, giving funds, or working with third parties overseas</a:t>
            </a:r>
            <a:endParaRPr lang="en-US" sz="4000">
              <a:solidFill>
                <a:srgbClr val="333333"/>
              </a:solidFill>
              <a:latin typeface="Quicksand"/>
              <a:ea typeface="Quicksand"/>
              <a:cs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How to meet External Conduct Standard 2</a:t>
            </a:r>
          </a:p>
        </p:txBody>
      </p:sp>
      <p:sp>
        <p:nvSpPr>
          <p:cNvPr id="4" name="TextBox 4"/>
          <p:cNvSpPr txBox="1"/>
          <p:nvPr/>
        </p:nvSpPr>
        <p:spPr>
          <a:xfrm>
            <a:off x="2095109" y="3198495"/>
            <a:ext cx="13763625" cy="5622924"/>
          </a:xfrm>
          <a:prstGeom prst="rect">
            <a:avLst/>
          </a:prstGeom>
        </p:spPr>
        <p:txBody>
          <a:bodyPr lIns="0" tIns="0" rIns="0" bIns="0" rtlCol="0" anchor="t">
            <a:spAutoFit/>
          </a:bodyPr>
          <a:lstStyle/>
          <a:p>
            <a:pPr algn="l">
              <a:lnSpc>
                <a:spcPts val="5600"/>
              </a:lnSpc>
            </a:pPr>
            <a:r>
              <a:rPr lang="en-US" sz="4000">
                <a:solidFill>
                  <a:srgbClr val="333333"/>
                </a:solidFill>
                <a:latin typeface="Quicksand"/>
                <a:ea typeface="Quicksand"/>
                <a:cs typeface="Quicksand"/>
                <a:sym typeface="Quicksand"/>
              </a:rPr>
              <a:t>Some ways to meet this standard include:</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keeping complete and accurate records for 7 years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recording details of all activities overseas, including how the activities further the charity’s purpose</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recording details of all expenditure overseas </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keeping a list of all third parties.</a:t>
            </a:r>
          </a:p>
          <a:p>
            <a:pPr algn="r">
              <a:lnSpc>
                <a:spcPts val="5600"/>
              </a:lnSpc>
            </a:pPr>
            <a:endParaRPr lang="en-US" sz="4000">
              <a:solidFill>
                <a:srgbClr val="333333"/>
              </a:solidFill>
              <a:latin typeface="Quicksand"/>
              <a:ea typeface="Quicksand"/>
              <a:cs typeface="Quicksand"/>
              <a:sym typeface="Quicksand"/>
            </a:endParaRPr>
          </a:p>
          <a:p>
            <a:pPr algn="r">
              <a:lnSpc>
                <a:spcPts val="5600"/>
              </a:lnSpc>
            </a:pPr>
            <a:r>
              <a:rPr lang="en-US" sz="4000" b="1">
                <a:solidFill>
                  <a:srgbClr val="114E87"/>
                </a:solidFill>
                <a:latin typeface="Quicksand Bold"/>
                <a:ea typeface="Quicksand Bold"/>
                <a:cs typeface="Quicksand Bold"/>
                <a:sym typeface="Quicksand Bold"/>
              </a:rPr>
              <a:t>acnc.gov.au/ECS2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External Conduct Standard 3: Anti-fraud and anti-corruption</a:t>
            </a:r>
          </a:p>
        </p:txBody>
      </p:sp>
      <p:sp>
        <p:nvSpPr>
          <p:cNvPr id="4" name="TextBox 4"/>
          <p:cNvSpPr txBox="1"/>
          <p:nvPr/>
        </p:nvSpPr>
        <p:spPr>
          <a:xfrm>
            <a:off x="2095109" y="3198495"/>
            <a:ext cx="14388715" cy="5622924"/>
          </a:xfrm>
          <a:prstGeom prst="rect">
            <a:avLst/>
          </a:prstGeom>
        </p:spPr>
        <p:txBody>
          <a:bodyPr lIns="0" tIns="0" rIns="0" bIns="0" rtlCol="0" anchor="t">
            <a:spAutoFit/>
          </a:bodyPr>
          <a:lstStyle/>
          <a:p>
            <a:pPr algn="l">
              <a:lnSpc>
                <a:spcPts val="5600"/>
              </a:lnSpc>
            </a:pPr>
            <a:r>
              <a:rPr lang="en-US" sz="4000">
                <a:solidFill>
                  <a:srgbClr val="333333"/>
                </a:solidFill>
                <a:latin typeface="Quicksand"/>
                <a:ea typeface="Quicksand"/>
                <a:cs typeface="Quicksand"/>
                <a:sym typeface="Quicksand"/>
              </a:rPr>
              <a:t>Requires a charity to take reasonable steps to:</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minimise any risk of corruption, fraud, bribery or other financial impropriety by its Responsible People, employees, volunteers and third parties outside Australia</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identify and document any perceived or actual material conflicts of interest for its employees, volunteers, third parties and Responsible People outside Australia</a:t>
            </a:r>
          </a:p>
          <a:p>
            <a:pPr algn="l">
              <a:lnSpc>
                <a:spcPts val="5600"/>
              </a:lnSpc>
            </a:pPr>
            <a:endParaRPr lang="en-US" sz="4000">
              <a:solidFill>
                <a:srgbClr val="333333"/>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How to meet External Conduct Standard 3</a:t>
            </a:r>
          </a:p>
        </p:txBody>
      </p:sp>
      <p:sp>
        <p:nvSpPr>
          <p:cNvPr id="4" name="TextBox 4"/>
          <p:cNvSpPr txBox="1"/>
          <p:nvPr/>
        </p:nvSpPr>
        <p:spPr>
          <a:xfrm>
            <a:off x="2095109" y="3198495"/>
            <a:ext cx="13763625" cy="6327774"/>
          </a:xfrm>
          <a:prstGeom prst="rect">
            <a:avLst/>
          </a:prstGeom>
        </p:spPr>
        <p:txBody>
          <a:bodyPr lIns="0" tIns="0" rIns="0" bIns="0" rtlCol="0" anchor="t">
            <a:spAutoFit/>
          </a:bodyPr>
          <a:lstStyle/>
          <a:p>
            <a:pPr algn="l">
              <a:lnSpc>
                <a:spcPts val="5600"/>
              </a:lnSpc>
            </a:pPr>
            <a:r>
              <a:rPr lang="en-US" sz="4000">
                <a:solidFill>
                  <a:srgbClr val="333333"/>
                </a:solidFill>
                <a:latin typeface="Quicksand"/>
                <a:ea typeface="Quicksand"/>
                <a:cs typeface="Quicksand"/>
                <a:sym typeface="Quicksand"/>
              </a:rPr>
              <a:t>Some ways to meet this standard include:</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having clear policies for proper and ethical financial management, and ensuring everyone working with the charity knows them</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supervising staff involved in fundraising, managing money or financial reporting</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having a way for people to report suspected wrongdoing without fear.</a:t>
            </a:r>
          </a:p>
          <a:p>
            <a:pPr algn="r">
              <a:lnSpc>
                <a:spcPts val="5600"/>
              </a:lnSpc>
            </a:pPr>
            <a:r>
              <a:rPr lang="en-US" sz="4000" b="1">
                <a:solidFill>
                  <a:srgbClr val="114E87"/>
                </a:solidFill>
                <a:latin typeface="Quicksand Bold"/>
                <a:ea typeface="Quicksand Bold"/>
                <a:cs typeface="Quicksand Bold"/>
                <a:sym typeface="Quicksand Bold"/>
              </a:rPr>
              <a:t>acnc.gov.au/ECS3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External Conduct Standard 4: Protection of vulnerable individuals</a:t>
            </a:r>
          </a:p>
        </p:txBody>
      </p:sp>
      <p:sp>
        <p:nvSpPr>
          <p:cNvPr id="4" name="TextBox 4"/>
          <p:cNvSpPr txBox="1"/>
          <p:nvPr/>
        </p:nvSpPr>
        <p:spPr>
          <a:xfrm>
            <a:off x="2095109" y="3198495"/>
            <a:ext cx="13289581" cy="6327774"/>
          </a:xfrm>
          <a:prstGeom prst="rect">
            <a:avLst/>
          </a:prstGeom>
        </p:spPr>
        <p:txBody>
          <a:bodyPr lIns="0" tIns="0" rIns="0" bIns="0" rtlCol="0" anchor="t">
            <a:spAutoFit/>
          </a:bodyPr>
          <a:lstStyle/>
          <a:p>
            <a:pPr marL="863604" lvl="1" indent="-431802" algn="l">
              <a:lnSpc>
                <a:spcPts val="5600"/>
              </a:lnSpc>
              <a:buFont typeface="Arial"/>
              <a:buChar char="•"/>
            </a:pPr>
            <a:r>
              <a:rPr lang="en-US" sz="4000">
                <a:solidFill>
                  <a:srgbClr val="333333"/>
                </a:solidFill>
                <a:latin typeface="Quicksand"/>
                <a:ea typeface="Quicksand"/>
                <a:cs typeface="Quicksand"/>
                <a:sym typeface="Quicksand"/>
              </a:rPr>
              <a:t>Take reasonable steps to ensure the safety of vulnerable individuals overseas (including vulnerable beneficiaries, employees, or third party contractors)</a:t>
            </a:r>
          </a:p>
          <a:p>
            <a:pPr algn="l">
              <a:lnSpc>
                <a:spcPts val="5600"/>
              </a:lnSpc>
            </a:pPr>
            <a:endParaRPr lang="en-US" sz="4000">
              <a:solidFill>
                <a:srgbClr val="333333"/>
              </a:solidFill>
              <a:latin typeface="Quicksand"/>
              <a:ea typeface="Quicksand"/>
              <a:cs typeface="Quicksand"/>
              <a:sym typeface="Quicksand"/>
            </a:endParaRPr>
          </a:p>
          <a:p>
            <a:pPr marL="863604" lvl="1" indent="-431802" algn="l">
              <a:lnSpc>
                <a:spcPts val="5600"/>
              </a:lnSpc>
              <a:buFont typeface="Arial"/>
              <a:buChar char="•"/>
            </a:pPr>
            <a:r>
              <a:rPr lang="en-US" sz="4000" b="1">
                <a:solidFill>
                  <a:srgbClr val="333333"/>
                </a:solidFill>
                <a:latin typeface="Quicksand Bold"/>
                <a:ea typeface="Quicksand Bold"/>
                <a:cs typeface="Quicksand Bold"/>
                <a:sym typeface="Quicksand Bold"/>
              </a:rPr>
              <a:t>Vulnerable individuals</a:t>
            </a:r>
            <a:r>
              <a:rPr lang="en-US" sz="4000">
                <a:solidFill>
                  <a:srgbClr val="333333"/>
                </a:solidFill>
                <a:latin typeface="Quicksand"/>
                <a:ea typeface="Quicksand"/>
                <a:cs typeface="Quicksand"/>
                <a:sym typeface="Quicksand"/>
              </a:rPr>
              <a:t> are defined as people under the age of 18, or those who may be unable to take care of themselves, or unable to protect themselves against harm or exploitation.</a:t>
            </a:r>
          </a:p>
          <a:p>
            <a:pPr algn="l">
              <a:lnSpc>
                <a:spcPts val="5600"/>
              </a:lnSpc>
            </a:pPr>
            <a:endParaRPr lang="en-US" sz="4000">
              <a:solidFill>
                <a:srgbClr val="333333"/>
              </a:solidFill>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How to meet External Conduct Standard 4</a:t>
            </a:r>
          </a:p>
        </p:txBody>
      </p:sp>
      <p:sp>
        <p:nvSpPr>
          <p:cNvPr id="4" name="TextBox 4"/>
          <p:cNvSpPr txBox="1"/>
          <p:nvPr/>
        </p:nvSpPr>
        <p:spPr>
          <a:xfrm>
            <a:off x="2095109" y="3198495"/>
            <a:ext cx="13763625" cy="6327774"/>
          </a:xfrm>
          <a:prstGeom prst="rect">
            <a:avLst/>
          </a:prstGeom>
        </p:spPr>
        <p:txBody>
          <a:bodyPr lIns="0" tIns="0" rIns="0" bIns="0" rtlCol="0" anchor="t">
            <a:spAutoFit/>
          </a:bodyPr>
          <a:lstStyle/>
          <a:p>
            <a:pPr algn="l">
              <a:lnSpc>
                <a:spcPts val="5600"/>
              </a:lnSpc>
            </a:pPr>
            <a:r>
              <a:rPr lang="en-US" sz="4000">
                <a:solidFill>
                  <a:srgbClr val="333333"/>
                </a:solidFill>
                <a:latin typeface="Quicksand"/>
                <a:ea typeface="Quicksand"/>
                <a:cs typeface="Quicksand"/>
                <a:sym typeface="Quicksand"/>
              </a:rPr>
              <a:t>Some ways to meet this standard include:</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developing a policy and a code of conduct for protecting vulnerable individuals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prioritise the safety of vulnerable people when selecting third parties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ensuring staff and volunteers are suitably qualified in safeguarding vulnerable people and properly supervised when working with them</a:t>
            </a:r>
          </a:p>
          <a:p>
            <a:pPr algn="r">
              <a:lnSpc>
                <a:spcPts val="5600"/>
              </a:lnSpc>
            </a:pPr>
            <a:r>
              <a:rPr lang="en-US" sz="4000" b="1">
                <a:solidFill>
                  <a:srgbClr val="114E87"/>
                </a:solidFill>
                <a:latin typeface="Quicksand Bold"/>
                <a:ea typeface="Quicksand Bold"/>
                <a:cs typeface="Quicksand Bold"/>
                <a:sym typeface="Quicksand Bold"/>
              </a:rPr>
              <a:t>acnc.gov.au/ECS4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ard&#10;&#10;Description automatically generated">
            <a:extLst>
              <a:ext uri="{FF2B5EF4-FFF2-40B4-BE49-F238E27FC236}">
                <a16:creationId xmlns:a16="http://schemas.microsoft.com/office/drawing/2014/main" id="{79E32C8A-F512-FE39-D74A-1FFC98406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8288000" cy="12192000"/>
          </a:xfrm>
          <a:prstGeom prst="rect">
            <a:avLst/>
          </a:prstGeom>
        </p:spPr>
      </p:pic>
      <p:pic>
        <p:nvPicPr>
          <p:cNvPr id="6" name="Picture 5">
            <a:extLst>
              <a:ext uri="{FF2B5EF4-FFF2-40B4-BE49-F238E27FC236}">
                <a16:creationId xmlns:a16="http://schemas.microsoft.com/office/drawing/2014/main" id="{579812A0-62BF-492D-B356-7A0258998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993" y="9025049"/>
            <a:ext cx="4997471" cy="1236386"/>
          </a:xfrm>
          <a:prstGeom prst="rect">
            <a:avLst/>
          </a:prstGeom>
        </p:spPr>
      </p:pic>
      <p:pic>
        <p:nvPicPr>
          <p:cNvPr id="9" name="Picture 8">
            <a:extLst>
              <a:ext uri="{FF2B5EF4-FFF2-40B4-BE49-F238E27FC236}">
                <a16:creationId xmlns:a16="http://schemas.microsoft.com/office/drawing/2014/main" id="{8D5234AB-B89C-47D4-9A37-7AF08308E5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2573" y="1"/>
            <a:ext cx="16044530" cy="9025049"/>
          </a:xfrm>
          <a:prstGeom prst="rect">
            <a:avLst/>
          </a:prstGeom>
        </p:spPr>
      </p:pic>
      <p:sp>
        <p:nvSpPr>
          <p:cNvPr id="7" name="TextBox 6">
            <a:extLst>
              <a:ext uri="{FF2B5EF4-FFF2-40B4-BE49-F238E27FC236}">
                <a16:creationId xmlns:a16="http://schemas.microsoft.com/office/drawing/2014/main" id="{803CBCBF-E709-4753-AA93-04018AEC9C9E}"/>
              </a:ext>
            </a:extLst>
          </p:cNvPr>
          <p:cNvSpPr txBox="1"/>
          <p:nvPr/>
        </p:nvSpPr>
        <p:spPr>
          <a:xfrm>
            <a:off x="11159860" y="4512524"/>
            <a:ext cx="8558783" cy="923330"/>
          </a:xfrm>
          <a:prstGeom prst="rect">
            <a:avLst/>
          </a:prstGeom>
          <a:noFill/>
        </p:spPr>
        <p:txBody>
          <a:bodyPr wrap="square" rtlCol="0">
            <a:spAutoFit/>
          </a:bodyPr>
          <a:lstStyle/>
          <a:p>
            <a:r>
              <a:rPr lang="en-AU" sz="5400">
                <a:solidFill>
                  <a:schemeClr val="bg1"/>
                </a:solidFill>
                <a:effectLst>
                  <a:outerShdw blurRad="63500" sx="102000" sy="102000" algn="ctr" rotWithShape="0">
                    <a:prstClr val="black">
                      <a:alpha val="40000"/>
                    </a:prstClr>
                  </a:outerShdw>
                </a:effectLst>
                <a:latin typeface="Avenir Medium" panose="02000603020000020003" pitchFamily="2" charset="0"/>
              </a:rPr>
              <a:t>ACFID Code of Conduct</a:t>
            </a:r>
          </a:p>
        </p:txBody>
      </p:sp>
      <p:cxnSp>
        <p:nvCxnSpPr>
          <p:cNvPr id="8" name="Straight Connector 7">
            <a:extLst>
              <a:ext uri="{FF2B5EF4-FFF2-40B4-BE49-F238E27FC236}">
                <a16:creationId xmlns:a16="http://schemas.microsoft.com/office/drawing/2014/main" id="{9E273D29-884C-495B-BE79-93F569864D81}"/>
              </a:ext>
            </a:extLst>
          </p:cNvPr>
          <p:cNvCxnSpPr>
            <a:cxnSpLocks/>
          </p:cNvCxnSpPr>
          <p:nvPr/>
        </p:nvCxnSpPr>
        <p:spPr>
          <a:xfrm>
            <a:off x="11333783" y="5875124"/>
            <a:ext cx="63462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35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39702" y="744273"/>
            <a:ext cx="12137066" cy="1338828"/>
          </a:xfrm>
          <a:prstGeom prst="rect">
            <a:avLst/>
          </a:prstGeom>
          <a:noFill/>
        </p:spPr>
        <p:txBody>
          <a:bodyPr wrap="square" rtlCol="0">
            <a:spAutoFit/>
          </a:bodyPr>
          <a:lstStyle/>
          <a:p>
            <a:r>
              <a:rPr lang="en-AU" sz="8100">
                <a:solidFill>
                  <a:schemeClr val="accent4">
                    <a:lumMod val="50000"/>
                  </a:schemeClr>
                </a:solidFill>
                <a:latin typeface="Avenir Medium" panose="02000603020000020003" pitchFamily="2" charset="0"/>
              </a:rPr>
              <a:t>About ACFID</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A774ED-C09F-4C13-9B76-85EAB3C980B1}"/>
              </a:ext>
            </a:extLst>
          </p:cNvPr>
          <p:cNvSpPr txBox="1"/>
          <p:nvPr/>
        </p:nvSpPr>
        <p:spPr>
          <a:xfrm>
            <a:off x="1339700" y="3050186"/>
            <a:ext cx="11249144" cy="1477328"/>
          </a:xfrm>
          <a:prstGeom prst="rect">
            <a:avLst/>
          </a:prstGeom>
          <a:noFill/>
        </p:spPr>
        <p:txBody>
          <a:bodyPr wrap="square" rtlCol="0">
            <a:spAutoFit/>
          </a:bodyPr>
          <a:lstStyle/>
          <a:p>
            <a:r>
              <a:rPr lang="en-US" sz="3000">
                <a:latin typeface="Avenir Book" panose="02000503020000020003" pitchFamily="2" charset="0"/>
              </a:rPr>
              <a:t>The Australian Council for International Development (ACFID) is the peak body for Australian non-government organisations involved in international development and humanitarian action.</a:t>
            </a:r>
            <a:endParaRPr lang="en-AU" sz="3000">
              <a:latin typeface="Avenir Book" panose="02000503020000020003" pitchFamily="2" charset="0"/>
            </a:endParaRPr>
          </a:p>
        </p:txBody>
      </p:sp>
      <p:sp>
        <p:nvSpPr>
          <p:cNvPr id="14" name="TextBox 13">
            <a:extLst>
              <a:ext uri="{FF2B5EF4-FFF2-40B4-BE49-F238E27FC236}">
                <a16:creationId xmlns:a16="http://schemas.microsoft.com/office/drawing/2014/main" id="{018584C9-5834-F586-ECB7-CB594C355CB2}"/>
              </a:ext>
            </a:extLst>
          </p:cNvPr>
          <p:cNvSpPr txBox="1"/>
          <p:nvPr/>
        </p:nvSpPr>
        <p:spPr>
          <a:xfrm>
            <a:off x="1339700" y="5411918"/>
            <a:ext cx="4603901" cy="2400657"/>
          </a:xfrm>
          <a:prstGeom prst="rect">
            <a:avLst/>
          </a:prstGeom>
          <a:noFill/>
        </p:spPr>
        <p:txBody>
          <a:bodyPr wrap="square" rtlCol="0">
            <a:spAutoFit/>
          </a:bodyPr>
          <a:lstStyle/>
          <a:p>
            <a:r>
              <a:rPr lang="en-AU" sz="3000">
                <a:solidFill>
                  <a:schemeClr val="accent4">
                    <a:lumMod val="50000"/>
                  </a:schemeClr>
                </a:solidFill>
                <a:latin typeface="Avenir Heavy" panose="020B0703020203020204" pitchFamily="34" charset="0"/>
              </a:rPr>
              <a:t>OUR SHARED VISION</a:t>
            </a:r>
          </a:p>
          <a:p>
            <a:r>
              <a:rPr lang="en-US" sz="3000">
                <a:latin typeface="Avenir Light" panose="020B0402020203020204" pitchFamily="34" charset="0"/>
              </a:rPr>
              <a:t>Australia acting with compassion and fairness for a just, sustainable and equitable world.</a:t>
            </a:r>
            <a:endParaRPr lang="en-AU" sz="3000">
              <a:latin typeface="Avenir Light" panose="020B0402020203020204" pitchFamily="34" charset="0"/>
            </a:endParaRPr>
          </a:p>
        </p:txBody>
      </p:sp>
      <p:grpSp>
        <p:nvGrpSpPr>
          <p:cNvPr id="22" name="Group 21">
            <a:extLst>
              <a:ext uri="{FF2B5EF4-FFF2-40B4-BE49-F238E27FC236}">
                <a16:creationId xmlns:a16="http://schemas.microsoft.com/office/drawing/2014/main" id="{B5E11E0C-0EFC-0EA0-8CC9-3FA729C6068A}"/>
              </a:ext>
            </a:extLst>
          </p:cNvPr>
          <p:cNvGrpSpPr/>
          <p:nvPr/>
        </p:nvGrpSpPr>
        <p:grpSpPr>
          <a:xfrm>
            <a:off x="8010174" y="7489408"/>
            <a:ext cx="9825765" cy="2639856"/>
            <a:chOff x="2032000" y="2574847"/>
            <a:chExt cx="6997556" cy="1902936"/>
          </a:xfrm>
        </p:grpSpPr>
        <p:sp>
          <p:nvSpPr>
            <p:cNvPr id="23" name="Rectangle: Rounded Corners 22">
              <a:extLst>
                <a:ext uri="{FF2B5EF4-FFF2-40B4-BE49-F238E27FC236}">
                  <a16:creationId xmlns:a16="http://schemas.microsoft.com/office/drawing/2014/main" id="{0FFF6938-B2BB-A242-51A7-8BA828A6F7D1}"/>
                </a:ext>
              </a:extLst>
            </p:cNvPr>
            <p:cNvSpPr/>
            <p:nvPr/>
          </p:nvSpPr>
          <p:spPr>
            <a:xfrm>
              <a:off x="4423308" y="2574847"/>
              <a:ext cx="2252324" cy="1902936"/>
            </a:xfrm>
            <a:prstGeom prst="roundRect">
              <a:avLst/>
            </a:prstGeom>
            <a:noFill/>
            <a:ln w="28575">
              <a:solidFill>
                <a:srgbClr val="876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24" name="Rectangle: Rounded Corners 23">
              <a:extLst>
                <a:ext uri="{FF2B5EF4-FFF2-40B4-BE49-F238E27FC236}">
                  <a16:creationId xmlns:a16="http://schemas.microsoft.com/office/drawing/2014/main" id="{09AA9CAC-B293-7B64-C388-F88EEC9AE31F}"/>
                </a:ext>
              </a:extLst>
            </p:cNvPr>
            <p:cNvSpPr/>
            <p:nvPr/>
          </p:nvSpPr>
          <p:spPr>
            <a:xfrm>
              <a:off x="2032000" y="2574847"/>
              <a:ext cx="2252324" cy="1902936"/>
            </a:xfrm>
            <a:prstGeom prst="roundRect">
              <a:avLst/>
            </a:prstGeom>
            <a:noFill/>
            <a:ln w="28575">
              <a:solidFill>
                <a:srgbClr val="AC9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25" name="Rectangle: Rounded Corners 24">
              <a:extLst>
                <a:ext uri="{FF2B5EF4-FFF2-40B4-BE49-F238E27FC236}">
                  <a16:creationId xmlns:a16="http://schemas.microsoft.com/office/drawing/2014/main" id="{98EA6913-09F9-DB45-64F0-777E6872D61F}"/>
                </a:ext>
              </a:extLst>
            </p:cNvPr>
            <p:cNvSpPr/>
            <p:nvPr/>
          </p:nvSpPr>
          <p:spPr>
            <a:xfrm>
              <a:off x="6777232" y="2574847"/>
              <a:ext cx="2252324" cy="1902936"/>
            </a:xfrm>
            <a:prstGeom prst="roundRect">
              <a:avLst/>
            </a:prstGeom>
            <a:noFill/>
            <a:ln w="28575">
              <a:solidFill>
                <a:srgbClr val="477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26" name="TextBox 25">
              <a:extLst>
                <a:ext uri="{FF2B5EF4-FFF2-40B4-BE49-F238E27FC236}">
                  <a16:creationId xmlns:a16="http://schemas.microsoft.com/office/drawing/2014/main" id="{9C931DD7-04ED-1274-FC69-6542C3EFD880}"/>
                </a:ext>
              </a:extLst>
            </p:cNvPr>
            <p:cNvSpPr txBox="1"/>
            <p:nvPr/>
          </p:nvSpPr>
          <p:spPr>
            <a:xfrm>
              <a:off x="2042274" y="3056515"/>
              <a:ext cx="2252324" cy="1231324"/>
            </a:xfrm>
            <a:prstGeom prst="rect">
              <a:avLst/>
            </a:prstGeom>
            <a:noFill/>
          </p:spPr>
          <p:txBody>
            <a:bodyPr wrap="square" rtlCol="0">
              <a:spAutoFit/>
            </a:bodyPr>
            <a:lstStyle/>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Standard setting through the ACFID Code</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Voice to government</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Forefront of emerging sector issues</a:t>
              </a:r>
              <a:endParaRPr lang="en-AU" sz="2100">
                <a:solidFill>
                  <a:schemeClr val="tx1">
                    <a:lumMod val="75000"/>
                    <a:lumOff val="25000"/>
                  </a:schemeClr>
                </a:solidFill>
                <a:latin typeface="Avenir Light" panose="020B0402020203020204" pitchFamily="34" charset="0"/>
              </a:endParaRPr>
            </a:p>
          </p:txBody>
        </p:sp>
        <p:sp>
          <p:nvSpPr>
            <p:cNvPr id="27" name="TextBox 26">
              <a:extLst>
                <a:ext uri="{FF2B5EF4-FFF2-40B4-BE49-F238E27FC236}">
                  <a16:creationId xmlns:a16="http://schemas.microsoft.com/office/drawing/2014/main" id="{A563BB0C-46CE-892E-4CB9-27DA713AD076}"/>
                </a:ext>
              </a:extLst>
            </p:cNvPr>
            <p:cNvSpPr txBox="1"/>
            <p:nvPr/>
          </p:nvSpPr>
          <p:spPr>
            <a:xfrm>
              <a:off x="4457273" y="3005999"/>
              <a:ext cx="2252324" cy="998372"/>
            </a:xfrm>
            <a:prstGeom prst="rect">
              <a:avLst/>
            </a:prstGeom>
            <a:noFill/>
          </p:spPr>
          <p:txBody>
            <a:bodyPr wrap="square" rtlCol="0">
              <a:spAutoFit/>
            </a:bodyPr>
            <a:lstStyle/>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Policy development</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Networking and Events</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Committees and Communities of Practice</a:t>
              </a:r>
              <a:endParaRPr lang="en-AU" sz="2100">
                <a:solidFill>
                  <a:schemeClr val="tx1">
                    <a:lumMod val="75000"/>
                    <a:lumOff val="25000"/>
                  </a:schemeClr>
                </a:solidFill>
                <a:latin typeface="Avenir Light" panose="020B0402020203020204" pitchFamily="34" charset="0"/>
              </a:endParaRPr>
            </a:p>
          </p:txBody>
        </p:sp>
        <p:sp>
          <p:nvSpPr>
            <p:cNvPr id="28" name="TextBox 27">
              <a:extLst>
                <a:ext uri="{FF2B5EF4-FFF2-40B4-BE49-F238E27FC236}">
                  <a16:creationId xmlns:a16="http://schemas.microsoft.com/office/drawing/2014/main" id="{A229480B-5844-C58A-D4E1-99E8994A1C88}"/>
                </a:ext>
              </a:extLst>
            </p:cNvPr>
            <p:cNvSpPr txBox="1"/>
            <p:nvPr/>
          </p:nvSpPr>
          <p:spPr>
            <a:xfrm>
              <a:off x="6775707" y="3005999"/>
              <a:ext cx="2252324" cy="1231324"/>
            </a:xfrm>
            <a:prstGeom prst="rect">
              <a:avLst/>
            </a:prstGeom>
            <a:noFill/>
          </p:spPr>
          <p:txBody>
            <a:bodyPr wrap="square" rtlCol="0">
              <a:spAutoFit/>
            </a:bodyPr>
            <a:lstStyle/>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Research</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Introductions / relationships</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Collaborations</a:t>
              </a:r>
            </a:p>
            <a:p>
              <a:pPr marL="257175" indent="-257175">
                <a:buFont typeface="Arial" panose="020B0604020202020204" pitchFamily="34" charset="0"/>
                <a:buChar char="•"/>
              </a:pPr>
              <a:r>
                <a:rPr lang="en-US" sz="2100">
                  <a:solidFill>
                    <a:schemeClr val="tx1">
                      <a:lumMod val="75000"/>
                      <a:lumOff val="25000"/>
                    </a:schemeClr>
                  </a:solidFill>
                  <a:latin typeface="Avenir Light" panose="020B0402020203020204" pitchFamily="34" charset="0"/>
                </a:rPr>
                <a:t>Training</a:t>
              </a:r>
              <a:endParaRPr lang="en-AU" sz="2100">
                <a:solidFill>
                  <a:schemeClr val="tx1">
                    <a:lumMod val="75000"/>
                    <a:lumOff val="25000"/>
                  </a:schemeClr>
                </a:solidFill>
                <a:latin typeface="Avenir Light" panose="020B0402020203020204" pitchFamily="34" charset="0"/>
              </a:endParaRPr>
            </a:p>
          </p:txBody>
        </p:sp>
      </p:grpSp>
      <p:grpSp>
        <p:nvGrpSpPr>
          <p:cNvPr id="29" name="Group 28">
            <a:extLst>
              <a:ext uri="{FF2B5EF4-FFF2-40B4-BE49-F238E27FC236}">
                <a16:creationId xmlns:a16="http://schemas.microsoft.com/office/drawing/2014/main" id="{78F5F59E-A6DB-212E-A629-29D2EEB076A6}"/>
              </a:ext>
            </a:extLst>
          </p:cNvPr>
          <p:cNvGrpSpPr/>
          <p:nvPr/>
        </p:nvGrpSpPr>
        <p:grpSpPr>
          <a:xfrm>
            <a:off x="8012318" y="4829322"/>
            <a:ext cx="9825764" cy="3110949"/>
            <a:chOff x="2032000" y="719667"/>
            <a:chExt cx="6998984" cy="2311210"/>
          </a:xfrm>
        </p:grpSpPr>
        <p:graphicFrame>
          <p:nvGraphicFramePr>
            <p:cNvPr id="30" name="Diagram 29">
              <a:extLst>
                <a:ext uri="{FF2B5EF4-FFF2-40B4-BE49-F238E27FC236}">
                  <a16:creationId xmlns:a16="http://schemas.microsoft.com/office/drawing/2014/main" id="{74A14901-4AD1-9CC9-F6F9-37A0447AC082}"/>
                </a:ext>
              </a:extLst>
            </p:cNvPr>
            <p:cNvGraphicFramePr/>
            <p:nvPr/>
          </p:nvGraphicFramePr>
          <p:xfrm>
            <a:off x="2032000" y="719667"/>
            <a:ext cx="6998984" cy="2311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Rectangle 30">
              <a:extLst>
                <a:ext uri="{FF2B5EF4-FFF2-40B4-BE49-F238E27FC236}">
                  <a16:creationId xmlns:a16="http://schemas.microsoft.com/office/drawing/2014/main" id="{E19D8BCE-E145-37F3-2AE2-0353EA9E0C14}"/>
                </a:ext>
              </a:extLst>
            </p:cNvPr>
            <p:cNvSpPr/>
            <p:nvPr/>
          </p:nvSpPr>
          <p:spPr>
            <a:xfrm>
              <a:off x="4722241" y="2586519"/>
              <a:ext cx="1618501" cy="305424"/>
            </a:xfrm>
            <a:prstGeom prst="rect">
              <a:avLst/>
            </a:prstGeom>
            <a:noFill/>
            <a:ln w="25400" cap="flat" cmpd="sng" algn="ctr">
              <a:noFill/>
              <a:prstDash val="solid"/>
            </a:ln>
            <a:effectLst/>
          </p:spPr>
          <p:txBody>
            <a:bodyPr rtlCol="0" anchor="ctr"/>
            <a:lstStyle/>
            <a:p>
              <a:pPr algn="ctr" defTabSz="1371600">
                <a:defRPr/>
              </a:pPr>
              <a:r>
                <a:rPr lang="en-US" b="1" kern="0">
                  <a:solidFill>
                    <a:schemeClr val="bg2">
                      <a:lumMod val="25000"/>
                    </a:schemeClr>
                  </a:solidFill>
                  <a:latin typeface="Arial"/>
                </a:rPr>
                <a:t>SUPPORT</a:t>
              </a:r>
              <a:endParaRPr lang="en-AU" sz="1575" b="1" kern="0">
                <a:solidFill>
                  <a:schemeClr val="bg2">
                    <a:lumMod val="25000"/>
                  </a:schemeClr>
                </a:solidFill>
                <a:latin typeface="Arial"/>
              </a:endParaRPr>
            </a:p>
          </p:txBody>
        </p:sp>
      </p:grpSp>
    </p:spTree>
    <p:extLst>
      <p:ext uri="{BB962C8B-B14F-4D97-AF65-F5344CB8AC3E}">
        <p14:creationId xmlns:p14="http://schemas.microsoft.com/office/powerpoint/2010/main" val="16891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413D2-9962-4A9F-8E45-5F4EB87B8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10" name="TextBox 9">
            <a:extLst>
              <a:ext uri="{FF2B5EF4-FFF2-40B4-BE49-F238E27FC236}">
                <a16:creationId xmlns:a16="http://schemas.microsoft.com/office/drawing/2014/main" id="{26739A0E-ADFF-4353-B289-FFD3B7E5B058}"/>
              </a:ext>
            </a:extLst>
          </p:cNvPr>
          <p:cNvSpPr txBox="1"/>
          <p:nvPr/>
        </p:nvSpPr>
        <p:spPr>
          <a:xfrm>
            <a:off x="1339701" y="1181539"/>
            <a:ext cx="11036598" cy="1338828"/>
          </a:xfrm>
          <a:prstGeom prst="rect">
            <a:avLst/>
          </a:prstGeom>
          <a:noFill/>
        </p:spPr>
        <p:txBody>
          <a:bodyPr wrap="square" rtlCol="0">
            <a:spAutoFit/>
          </a:bodyPr>
          <a:lstStyle/>
          <a:p>
            <a:r>
              <a:rPr lang="en-AU" sz="8100">
                <a:solidFill>
                  <a:srgbClr val="7F6000"/>
                </a:solidFill>
                <a:latin typeface="Avenir Medium" panose="02000603020000020003" pitchFamily="2" charset="0"/>
              </a:rPr>
              <a:t>ACFID’s Membership</a:t>
            </a:r>
          </a:p>
        </p:txBody>
      </p:sp>
      <p:cxnSp>
        <p:nvCxnSpPr>
          <p:cNvPr id="11" name="Straight Connector 10">
            <a:extLst>
              <a:ext uri="{FF2B5EF4-FFF2-40B4-BE49-F238E27FC236}">
                <a16:creationId xmlns:a16="http://schemas.microsoft.com/office/drawing/2014/main" id="{680311F0-9F46-4DFE-9024-6B1B758D9E74}"/>
              </a:ext>
            </a:extLst>
          </p:cNvPr>
          <p:cNvCxnSpPr/>
          <p:nvPr/>
        </p:nvCxnSpPr>
        <p:spPr>
          <a:xfrm>
            <a:off x="1180212" y="-180474"/>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C7D3501-7E03-45F2-A055-2A2456CA6B7D}"/>
              </a:ext>
            </a:extLst>
          </p:cNvPr>
          <p:cNvSpPr txBox="1"/>
          <p:nvPr/>
        </p:nvSpPr>
        <p:spPr>
          <a:xfrm>
            <a:off x="1339703" y="2566533"/>
            <a:ext cx="10350795" cy="1015663"/>
          </a:xfrm>
          <a:prstGeom prst="rect">
            <a:avLst/>
          </a:prstGeom>
          <a:noFill/>
        </p:spPr>
        <p:txBody>
          <a:bodyPr wrap="square" rtlCol="0">
            <a:spAutoFit/>
          </a:bodyPr>
          <a:lstStyle/>
          <a:p>
            <a:r>
              <a:rPr lang="en-US" sz="3000">
                <a:latin typeface="Avenir Book" panose="02000503020000020003" pitchFamily="2" charset="0"/>
              </a:rPr>
              <a:t>The ACFID membership is comprised of Australian organisations that actively work in the international aid and development sector. </a:t>
            </a:r>
            <a:endParaRPr lang="en-AU" sz="3000">
              <a:latin typeface="Avenir Book" panose="02000503020000020003" pitchFamily="2" charset="0"/>
            </a:endParaRPr>
          </a:p>
        </p:txBody>
      </p:sp>
      <p:pic>
        <p:nvPicPr>
          <p:cNvPr id="8" name="Picture 7">
            <a:extLst>
              <a:ext uri="{FF2B5EF4-FFF2-40B4-BE49-F238E27FC236}">
                <a16:creationId xmlns:a16="http://schemas.microsoft.com/office/drawing/2014/main" id="{A7A5A5E7-C29F-4A1E-BA8C-45F11295F4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3552878"/>
            <a:ext cx="18218987" cy="6659474"/>
          </a:xfrm>
          <a:prstGeom prst="rect">
            <a:avLst/>
          </a:prstGeom>
        </p:spPr>
      </p:pic>
    </p:spTree>
    <p:extLst>
      <p:ext uri="{BB962C8B-B14F-4D97-AF65-F5344CB8AC3E}">
        <p14:creationId xmlns:p14="http://schemas.microsoft.com/office/powerpoint/2010/main" val="317213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77772D-207F-2B8E-16E2-459FE4AF17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pic>
        <p:nvPicPr>
          <p:cNvPr id="10" name="Picture 9">
            <a:extLst>
              <a:ext uri="{FF2B5EF4-FFF2-40B4-BE49-F238E27FC236}">
                <a16:creationId xmlns:a16="http://schemas.microsoft.com/office/drawing/2014/main" id="{B352EB97-1C36-5AAB-B8AF-74FF4A4DF026}"/>
              </a:ext>
            </a:extLst>
          </p:cNvPr>
          <p:cNvPicPr>
            <a:picLocks noChangeAspect="1"/>
          </p:cNvPicPr>
          <p:nvPr/>
        </p:nvPicPr>
        <p:blipFill>
          <a:blip r:embed="rId4"/>
          <a:stretch>
            <a:fillRect/>
          </a:stretch>
        </p:blipFill>
        <p:spPr>
          <a:xfrm>
            <a:off x="528638" y="2074870"/>
            <a:ext cx="17230725" cy="772953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39705" y="482594"/>
            <a:ext cx="12328448" cy="1338828"/>
          </a:xfrm>
          <a:prstGeom prst="rect">
            <a:avLst/>
          </a:prstGeom>
          <a:noFill/>
        </p:spPr>
        <p:txBody>
          <a:bodyPr wrap="square" rtlCol="0">
            <a:spAutoFit/>
          </a:bodyPr>
          <a:lstStyle/>
          <a:p>
            <a:r>
              <a:rPr lang="en-AU" sz="8100">
                <a:solidFill>
                  <a:schemeClr val="accent4">
                    <a:lumMod val="50000"/>
                  </a:schemeClr>
                </a:solidFill>
                <a:latin typeface="Avenir Medium" panose="02000603020000020003" pitchFamily="2" charset="0"/>
              </a:rPr>
              <a:t>Where our members work</a:t>
            </a:r>
          </a:p>
        </p:txBody>
      </p:sp>
      <p:cxnSp>
        <p:nvCxnSpPr>
          <p:cNvPr id="8" name="Straight Connector 7">
            <a:extLst>
              <a:ext uri="{FF2B5EF4-FFF2-40B4-BE49-F238E27FC236}">
                <a16:creationId xmlns:a16="http://schemas.microsoft.com/office/drawing/2014/main" id="{880B3035-A3D4-48E9-B016-20C82C40B57D}"/>
              </a:ext>
            </a:extLst>
          </p:cNvPr>
          <p:cNvCxnSpPr>
            <a:cxnSpLocks/>
          </p:cNvCxnSpPr>
          <p:nvPr/>
        </p:nvCxnSpPr>
        <p:spPr>
          <a:xfrm>
            <a:off x="1180212" y="0"/>
            <a:ext cx="0" cy="172974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F0E02E4-0A62-484A-8F3B-886D3928064F}"/>
              </a:ext>
            </a:extLst>
          </p:cNvPr>
          <p:cNvSpPr/>
          <p:nvPr/>
        </p:nvSpPr>
        <p:spPr>
          <a:xfrm>
            <a:off x="884314" y="1996901"/>
            <a:ext cx="428939" cy="3248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grpSp>
        <p:nvGrpSpPr>
          <p:cNvPr id="14" name="Group 13">
            <a:extLst>
              <a:ext uri="{FF2B5EF4-FFF2-40B4-BE49-F238E27FC236}">
                <a16:creationId xmlns:a16="http://schemas.microsoft.com/office/drawing/2014/main" id="{9797DAEA-6ED0-4234-8B41-11F6969289CD}"/>
              </a:ext>
            </a:extLst>
          </p:cNvPr>
          <p:cNvGrpSpPr/>
          <p:nvPr/>
        </p:nvGrpSpPr>
        <p:grpSpPr>
          <a:xfrm>
            <a:off x="15810915" y="9351459"/>
            <a:ext cx="2311728" cy="798517"/>
            <a:chOff x="467544" y="6165304"/>
            <a:chExt cx="1876185" cy="648072"/>
          </a:xfrm>
        </p:grpSpPr>
        <p:sp>
          <p:nvSpPr>
            <p:cNvPr id="16" name="TextBox 15">
              <a:extLst>
                <a:ext uri="{FF2B5EF4-FFF2-40B4-BE49-F238E27FC236}">
                  <a16:creationId xmlns:a16="http://schemas.microsoft.com/office/drawing/2014/main" id="{DCB00370-01FE-425D-A465-D76E56E3F19D}"/>
                </a:ext>
              </a:extLst>
            </p:cNvPr>
            <p:cNvSpPr txBox="1"/>
            <p:nvPr/>
          </p:nvSpPr>
          <p:spPr>
            <a:xfrm>
              <a:off x="1043609" y="6165308"/>
              <a:ext cx="1300120" cy="636963"/>
            </a:xfrm>
            <a:prstGeom prst="rect">
              <a:avLst/>
            </a:prstGeom>
            <a:noFill/>
          </p:spPr>
          <p:txBody>
            <a:bodyPr wrap="square" lIns="137160" tIns="68580" rIns="137160" bIns="68580" rtlCol="0" anchor="t">
              <a:spAutoFit/>
            </a:bodyPr>
            <a:lstStyle/>
            <a:p>
              <a:r>
                <a:rPr lang="en-AU" sz="2100"/>
                <a:t>Stats survey</a:t>
              </a:r>
            </a:p>
            <a:p>
              <a:r>
                <a:rPr lang="en-AU" sz="2100"/>
                <a:t>2023</a:t>
              </a:r>
              <a:endParaRPr lang="en-AU" sz="2100">
                <a:cs typeface="Calibri"/>
              </a:endParaRPr>
            </a:p>
          </p:txBody>
        </p:sp>
        <p:pic>
          <p:nvPicPr>
            <p:cNvPr id="17" name="Picture 16">
              <a:extLst>
                <a:ext uri="{FF2B5EF4-FFF2-40B4-BE49-F238E27FC236}">
                  <a16:creationId xmlns:a16="http://schemas.microsoft.com/office/drawing/2014/main" id="{DAB0AD41-31A7-43D2-9DBC-0E11ED42F1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716" y="6274768"/>
              <a:ext cx="475892" cy="475892"/>
            </a:xfrm>
            <a:prstGeom prst="rect">
              <a:avLst/>
            </a:prstGeom>
          </p:spPr>
        </p:pic>
        <p:sp>
          <p:nvSpPr>
            <p:cNvPr id="18" name="Rectangle: Rounded Corners 17">
              <a:extLst>
                <a:ext uri="{FF2B5EF4-FFF2-40B4-BE49-F238E27FC236}">
                  <a16:creationId xmlns:a16="http://schemas.microsoft.com/office/drawing/2014/main" id="{8C8ECCF8-55BE-4343-AD8B-20E91647C019}"/>
                </a:ext>
              </a:extLst>
            </p:cNvPr>
            <p:cNvSpPr/>
            <p:nvPr/>
          </p:nvSpPr>
          <p:spPr>
            <a:xfrm>
              <a:off x="467544" y="6165304"/>
              <a:ext cx="1860020"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grpSp>
    </p:spTree>
    <p:extLst>
      <p:ext uri="{BB962C8B-B14F-4D97-AF65-F5344CB8AC3E}">
        <p14:creationId xmlns:p14="http://schemas.microsoft.com/office/powerpoint/2010/main" val="162064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4900225" cy="1291806"/>
          </a:xfrm>
          <a:custGeom>
            <a:avLst/>
            <a:gdLst/>
            <a:ahLst/>
            <a:cxnLst/>
            <a:rect l="l" t="t" r="r" b="b"/>
            <a:pathLst>
              <a:path w="4900225" h="1291806">
                <a:moveTo>
                  <a:pt x="0" y="0"/>
                </a:moveTo>
                <a:lnTo>
                  <a:pt x="4900225" y="0"/>
                </a:lnTo>
                <a:lnTo>
                  <a:pt x="4900225" y="1291806"/>
                </a:lnTo>
                <a:lnTo>
                  <a:pt x="0" y="1291806"/>
                </a:lnTo>
                <a:lnTo>
                  <a:pt x="0" y="0"/>
                </a:lnTo>
                <a:close/>
              </a:path>
            </a:pathLst>
          </a:custGeom>
          <a:blipFill>
            <a:blip r:embed="rId3"/>
            <a:stretch>
              <a:fillRect/>
            </a:stretch>
          </a:blipFill>
        </p:spPr>
        <p:txBody>
          <a:bodyPr/>
          <a:lstStyle/>
          <a:p>
            <a:endParaRPr lang="en-AU"/>
          </a:p>
        </p:txBody>
      </p:sp>
      <p:sp>
        <p:nvSpPr>
          <p:cNvPr id="3" name="Freeform 3"/>
          <p:cNvSpPr/>
          <p:nvPr/>
        </p:nvSpPr>
        <p:spPr>
          <a:xfrm>
            <a:off x="12716667" y="4992380"/>
            <a:ext cx="5571333" cy="5294620"/>
          </a:xfrm>
          <a:custGeom>
            <a:avLst/>
            <a:gdLst/>
            <a:ahLst/>
            <a:cxnLst/>
            <a:rect l="l" t="t" r="r" b="b"/>
            <a:pathLst>
              <a:path w="5571333" h="5294620">
                <a:moveTo>
                  <a:pt x="0" y="0"/>
                </a:moveTo>
                <a:lnTo>
                  <a:pt x="5571333" y="0"/>
                </a:lnTo>
                <a:lnTo>
                  <a:pt x="5571333" y="5294620"/>
                </a:lnTo>
                <a:lnTo>
                  <a:pt x="0" y="5294620"/>
                </a:lnTo>
                <a:lnTo>
                  <a:pt x="0" y="0"/>
                </a:lnTo>
                <a:close/>
              </a:path>
            </a:pathLst>
          </a:custGeom>
          <a:blipFill>
            <a:blip r:embed="rId4"/>
            <a:stretch>
              <a:fillRect/>
            </a:stretch>
          </a:blipFill>
        </p:spPr>
        <p:txBody>
          <a:bodyPr/>
          <a:lstStyle/>
          <a:p>
            <a:endParaRPr lang="en-AU"/>
          </a:p>
        </p:txBody>
      </p:sp>
      <p:sp>
        <p:nvSpPr>
          <p:cNvPr id="4" name="TextBox 4"/>
          <p:cNvSpPr txBox="1"/>
          <p:nvPr/>
        </p:nvSpPr>
        <p:spPr>
          <a:xfrm>
            <a:off x="2139355" y="3168015"/>
            <a:ext cx="12612694" cy="4436746"/>
          </a:xfrm>
          <a:prstGeom prst="rect">
            <a:avLst/>
          </a:prstGeom>
        </p:spPr>
        <p:txBody>
          <a:bodyPr lIns="0" tIns="0" rIns="0" bIns="0" rtlCol="0" anchor="t">
            <a:spAutoFit/>
          </a:bodyPr>
          <a:lstStyle/>
          <a:p>
            <a:pPr algn="l">
              <a:lnSpc>
                <a:spcPts val="5879"/>
              </a:lnSpc>
            </a:pPr>
            <a:r>
              <a:rPr lang="en-US" sz="4199" b="1">
                <a:solidFill>
                  <a:srgbClr val="333333"/>
                </a:solidFill>
                <a:latin typeface="Quicksand Bold"/>
                <a:ea typeface="Quicksand Bold"/>
                <a:cs typeface="Quicksand Bold"/>
                <a:sym typeface="Quicksand Bold"/>
              </a:rPr>
              <a:t>The ACNC acknowledges the Traditional Custodians of country throughout Australia and their connections to land, sea and community.</a:t>
            </a:r>
          </a:p>
          <a:p>
            <a:pPr algn="l">
              <a:lnSpc>
                <a:spcPts val="5879"/>
              </a:lnSpc>
            </a:pPr>
            <a:endParaRPr lang="en-US" sz="4199" b="1">
              <a:solidFill>
                <a:srgbClr val="333333"/>
              </a:solidFill>
              <a:latin typeface="Quicksand Bold"/>
              <a:ea typeface="Quicksand Bold"/>
              <a:cs typeface="Quicksand Bold"/>
              <a:sym typeface="Quicksand Bold"/>
            </a:endParaRPr>
          </a:p>
          <a:p>
            <a:pPr algn="l">
              <a:lnSpc>
                <a:spcPts val="5879"/>
              </a:lnSpc>
            </a:pPr>
            <a:r>
              <a:rPr lang="en-US" sz="4199" b="1">
                <a:solidFill>
                  <a:srgbClr val="333333"/>
                </a:solidFill>
                <a:latin typeface="Quicksand Bold"/>
                <a:ea typeface="Quicksand Bold"/>
                <a:cs typeface="Quicksand Bold"/>
                <a:sym typeface="Quicksand Bold"/>
              </a:rPr>
              <a:t>We pay our respects to them and their cultures and elders, past and present.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508234" y="242053"/>
            <a:ext cx="12137066" cy="2585323"/>
          </a:xfrm>
          <a:prstGeom prst="rect">
            <a:avLst/>
          </a:prstGeom>
          <a:noFill/>
        </p:spPr>
        <p:txBody>
          <a:bodyPr wrap="square" rtlCol="0">
            <a:spAutoFit/>
          </a:bodyPr>
          <a:lstStyle/>
          <a:p>
            <a:r>
              <a:rPr lang="en-AU" sz="8100">
                <a:solidFill>
                  <a:schemeClr val="accent4">
                    <a:lumMod val="50000"/>
                  </a:schemeClr>
                </a:solidFill>
                <a:latin typeface="Avenir Medium" panose="02000603020000020003" pitchFamily="2" charset="0"/>
              </a:rPr>
              <a:t>Why organisations join ACFID </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A774ED-C09F-4C13-9B76-85EAB3C980B1}"/>
              </a:ext>
            </a:extLst>
          </p:cNvPr>
          <p:cNvSpPr txBox="1"/>
          <p:nvPr/>
        </p:nvSpPr>
        <p:spPr>
          <a:xfrm>
            <a:off x="1339704" y="3174718"/>
            <a:ext cx="12474126" cy="738664"/>
          </a:xfrm>
          <a:prstGeom prst="rect">
            <a:avLst/>
          </a:prstGeom>
          <a:noFill/>
        </p:spPr>
        <p:txBody>
          <a:bodyPr wrap="square" rtlCol="0">
            <a:spAutoFit/>
          </a:bodyPr>
          <a:lstStyle/>
          <a:p>
            <a:r>
              <a:rPr lang="en-US" sz="4200">
                <a:latin typeface="Avenir Book" panose="02000503020000020003" pitchFamily="2" charset="0"/>
              </a:rPr>
              <a:t>B</a:t>
            </a:r>
            <a:r>
              <a:rPr lang="en-AU" sz="4200">
                <a:latin typeface="Avenir Book" panose="02000503020000020003" pitchFamily="2" charset="0"/>
              </a:rPr>
              <a:t>e part of an internationally recognised network </a:t>
            </a:r>
          </a:p>
        </p:txBody>
      </p:sp>
      <p:sp>
        <p:nvSpPr>
          <p:cNvPr id="10" name="TextBox 9">
            <a:extLst>
              <a:ext uri="{FF2B5EF4-FFF2-40B4-BE49-F238E27FC236}">
                <a16:creationId xmlns:a16="http://schemas.microsoft.com/office/drawing/2014/main" id="{6202E3E0-242B-47FA-B236-41FFF9ED79A6}"/>
              </a:ext>
            </a:extLst>
          </p:cNvPr>
          <p:cNvSpPr txBox="1"/>
          <p:nvPr/>
        </p:nvSpPr>
        <p:spPr>
          <a:xfrm>
            <a:off x="590109" y="4743158"/>
            <a:ext cx="4064811" cy="3208571"/>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IMPROVED STANDARDS</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Transparency and accountability</a:t>
            </a:r>
          </a:p>
          <a:p>
            <a:pPr marL="428625" indent="-428625">
              <a:buFont typeface="Arial" panose="020B0604020202020204" pitchFamily="34" charset="0"/>
              <a:buChar char="•"/>
            </a:pPr>
            <a:r>
              <a:rPr lang="en-AU" sz="2550">
                <a:latin typeface="Avenir Light" panose="020B0402020203020204" pitchFamily="34" charset="0"/>
              </a:rPr>
              <a:t>Increased donor trust</a:t>
            </a:r>
          </a:p>
          <a:p>
            <a:pPr marL="428625" indent="-428625">
              <a:buFont typeface="Arial" panose="020B0604020202020204" pitchFamily="34" charset="0"/>
              <a:buChar char="•"/>
            </a:pPr>
            <a:r>
              <a:rPr lang="en-AU" sz="2550">
                <a:latin typeface="Avenir Light" panose="020B0402020203020204" pitchFamily="34" charset="0"/>
              </a:rPr>
              <a:t>Curated support to develop policies</a:t>
            </a:r>
          </a:p>
          <a:p>
            <a:pPr marL="428625" indent="-428625">
              <a:buFont typeface="Arial" panose="020B0604020202020204" pitchFamily="34" charset="0"/>
              <a:buChar char="•"/>
            </a:pPr>
            <a:r>
              <a:rPr lang="en-AU" sz="2550">
                <a:latin typeface="Avenir Light" panose="020B0402020203020204" pitchFamily="34" charset="0"/>
              </a:rPr>
              <a:t>Guidance towards ANCP</a:t>
            </a:r>
          </a:p>
          <a:p>
            <a:pPr marL="428625" indent="-428625">
              <a:buFont typeface="Arial" panose="020B0604020202020204" pitchFamily="34" charset="0"/>
              <a:buChar char="•"/>
            </a:pPr>
            <a:endParaRPr lang="en-AU" sz="2550">
              <a:solidFill>
                <a:schemeClr val="tx1">
                  <a:lumMod val="50000"/>
                  <a:lumOff val="50000"/>
                </a:schemeClr>
              </a:solidFill>
              <a:latin typeface="Avenir Light" panose="020B0402020203020204" pitchFamily="34" charset="0"/>
            </a:endParaRPr>
          </a:p>
        </p:txBody>
      </p:sp>
      <p:sp>
        <p:nvSpPr>
          <p:cNvPr id="12" name="TextBox 11">
            <a:extLst>
              <a:ext uri="{FF2B5EF4-FFF2-40B4-BE49-F238E27FC236}">
                <a16:creationId xmlns:a16="http://schemas.microsoft.com/office/drawing/2014/main" id="{D002B530-9306-4FFA-AE09-D2A1F70AEB41}"/>
              </a:ext>
            </a:extLst>
          </p:cNvPr>
          <p:cNvSpPr txBox="1"/>
          <p:nvPr/>
        </p:nvSpPr>
        <p:spPr>
          <a:xfrm>
            <a:off x="4654919" y="4696865"/>
            <a:ext cx="4579457" cy="4755148"/>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NETWORKING, COLLABORATION AND LEARNING</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Communities of Practice</a:t>
            </a:r>
          </a:p>
          <a:p>
            <a:pPr marL="428625" indent="-428625">
              <a:buFont typeface="Arial" panose="020B0604020202020204" pitchFamily="34" charset="0"/>
              <a:buChar char="•"/>
            </a:pPr>
            <a:r>
              <a:rPr lang="en-AU" sz="2550">
                <a:latin typeface="Avenir Light" panose="020B0402020203020204" pitchFamily="34" charset="0"/>
              </a:rPr>
              <a:t>Variety of virtual and F2F events deigned to improve practice in relation to areas of the code</a:t>
            </a:r>
          </a:p>
          <a:p>
            <a:pPr marL="428625" indent="-428625">
              <a:buFont typeface="Arial" panose="020B0604020202020204" pitchFamily="34" charset="0"/>
              <a:buChar char="•"/>
            </a:pPr>
            <a:r>
              <a:rPr lang="en-AU" sz="2550">
                <a:latin typeface="Avenir Light" panose="020B0402020203020204" pitchFamily="34" charset="0"/>
              </a:rPr>
              <a:t>Brokering introductions</a:t>
            </a:r>
          </a:p>
          <a:p>
            <a:pPr marL="428625" indent="-428625">
              <a:buFont typeface="Arial" panose="020B0604020202020204" pitchFamily="34" charset="0"/>
              <a:buChar char="•"/>
            </a:pPr>
            <a:r>
              <a:rPr lang="en-AU" sz="2550">
                <a:latin typeface="Avenir Light" panose="020B0402020203020204" pitchFamily="34" charset="0"/>
              </a:rPr>
              <a:t>Join multi agency and cross sector projects</a:t>
            </a:r>
          </a:p>
          <a:p>
            <a:pPr marL="428625" indent="-428625">
              <a:buFont typeface="Arial" panose="020B0604020202020204" pitchFamily="34" charset="0"/>
              <a:buChar char="•"/>
            </a:pPr>
            <a:r>
              <a:rPr lang="en-AU" sz="2550">
                <a:latin typeface="Avenir Light" panose="020B0402020203020204" pitchFamily="34" charset="0"/>
              </a:rPr>
              <a:t>Individual, tailored advice as required</a:t>
            </a:r>
          </a:p>
        </p:txBody>
      </p:sp>
      <p:sp>
        <p:nvSpPr>
          <p:cNvPr id="13" name="TextBox 12">
            <a:extLst>
              <a:ext uri="{FF2B5EF4-FFF2-40B4-BE49-F238E27FC236}">
                <a16:creationId xmlns:a16="http://schemas.microsoft.com/office/drawing/2014/main" id="{EA90187A-6CFC-440B-AD03-FA019DED6C0B}"/>
              </a:ext>
            </a:extLst>
          </p:cNvPr>
          <p:cNvSpPr txBox="1"/>
          <p:nvPr/>
        </p:nvSpPr>
        <p:spPr>
          <a:xfrm>
            <a:off x="9234375" y="4696865"/>
            <a:ext cx="4579455" cy="4385816"/>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INFLUENCE AND ADVOCACY</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Influence the direction of ACFID and international development through strategic committees</a:t>
            </a:r>
          </a:p>
          <a:p>
            <a:pPr marL="428625" indent="-428625">
              <a:buFont typeface="Arial" panose="020B0604020202020204" pitchFamily="34" charset="0"/>
              <a:buChar char="•"/>
            </a:pPr>
            <a:r>
              <a:rPr lang="en-AU" sz="2550">
                <a:latin typeface="Avenir Light" panose="020B0402020203020204" pitchFamily="34" charset="0"/>
              </a:rPr>
              <a:t>Add your voice to united advocacy efforts on behalf of the membership</a:t>
            </a:r>
          </a:p>
          <a:p>
            <a:pPr marL="428625" indent="-428625">
              <a:buFont typeface="Arial" panose="020B0604020202020204" pitchFamily="34" charset="0"/>
              <a:buChar char="•"/>
            </a:pPr>
            <a:r>
              <a:rPr lang="en-AU" sz="2550">
                <a:latin typeface="Avenir Light" panose="020B0402020203020204" pitchFamily="34" charset="0"/>
              </a:rPr>
              <a:t>Access to politicians and government</a:t>
            </a:r>
          </a:p>
          <a:p>
            <a:pPr marL="428625" indent="-428625">
              <a:buFont typeface="Arial" panose="020B0604020202020204" pitchFamily="34" charset="0"/>
              <a:buChar char="•"/>
            </a:pPr>
            <a:endParaRPr lang="en-AU" sz="2550">
              <a:solidFill>
                <a:schemeClr val="tx1">
                  <a:lumMod val="50000"/>
                  <a:lumOff val="50000"/>
                </a:schemeClr>
              </a:solidFill>
              <a:latin typeface="Avenir Light" panose="020B0402020203020204" pitchFamily="34" charset="0"/>
            </a:endParaRPr>
          </a:p>
        </p:txBody>
      </p:sp>
      <p:sp>
        <p:nvSpPr>
          <p:cNvPr id="11" name="TextBox 10">
            <a:extLst>
              <a:ext uri="{FF2B5EF4-FFF2-40B4-BE49-F238E27FC236}">
                <a16:creationId xmlns:a16="http://schemas.microsoft.com/office/drawing/2014/main" id="{5C5D81A8-733C-4949-80E3-BC2B960CAFE9}"/>
              </a:ext>
            </a:extLst>
          </p:cNvPr>
          <p:cNvSpPr txBox="1"/>
          <p:nvPr/>
        </p:nvSpPr>
        <p:spPr>
          <a:xfrm>
            <a:off x="13813830" y="4696865"/>
            <a:ext cx="4064811" cy="3993401"/>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STAY UP TO DATE</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Receive strategic and operational information for CEOs</a:t>
            </a:r>
          </a:p>
          <a:p>
            <a:pPr marL="428625" indent="-428625">
              <a:buFont typeface="Arial" panose="020B0604020202020204" pitchFamily="34" charset="0"/>
              <a:buChar char="•"/>
            </a:pPr>
            <a:r>
              <a:rPr lang="en-AU" sz="2550">
                <a:latin typeface="Avenir Light" panose="020B0402020203020204" pitchFamily="34" charset="0"/>
              </a:rPr>
              <a:t>Regular sector news and member bulletins</a:t>
            </a:r>
          </a:p>
          <a:p>
            <a:pPr marL="428625" indent="-428625">
              <a:buFont typeface="Arial" panose="020B0604020202020204" pitchFamily="34" charset="0"/>
              <a:buChar char="•"/>
            </a:pPr>
            <a:r>
              <a:rPr lang="en-AU" sz="2550">
                <a:latin typeface="Avenir Light" panose="020B0402020203020204" pitchFamily="34" charset="0"/>
              </a:rPr>
              <a:t>Contribute to our sector data collection to help stay on top of trends and changes in the sector</a:t>
            </a:r>
          </a:p>
        </p:txBody>
      </p:sp>
    </p:spTree>
    <p:extLst>
      <p:ext uri="{BB962C8B-B14F-4D97-AF65-F5344CB8AC3E}">
        <p14:creationId xmlns:p14="http://schemas.microsoft.com/office/powerpoint/2010/main" val="123215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508234" y="242053"/>
            <a:ext cx="12137066" cy="2585323"/>
          </a:xfrm>
          <a:prstGeom prst="rect">
            <a:avLst/>
          </a:prstGeom>
          <a:noFill/>
        </p:spPr>
        <p:txBody>
          <a:bodyPr wrap="square" rtlCol="0">
            <a:spAutoFit/>
          </a:bodyPr>
          <a:lstStyle/>
          <a:p>
            <a:r>
              <a:rPr lang="en-AU" sz="8100">
                <a:solidFill>
                  <a:schemeClr val="accent4">
                    <a:lumMod val="50000"/>
                  </a:schemeClr>
                </a:solidFill>
                <a:latin typeface="Avenir Medium" panose="02000603020000020003" pitchFamily="2" charset="0"/>
              </a:rPr>
              <a:t>Why organisations join ACFID </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A774ED-C09F-4C13-9B76-85EAB3C980B1}"/>
              </a:ext>
            </a:extLst>
          </p:cNvPr>
          <p:cNvSpPr txBox="1"/>
          <p:nvPr/>
        </p:nvSpPr>
        <p:spPr>
          <a:xfrm>
            <a:off x="1339704" y="3174718"/>
            <a:ext cx="12474126" cy="738664"/>
          </a:xfrm>
          <a:prstGeom prst="rect">
            <a:avLst/>
          </a:prstGeom>
          <a:noFill/>
        </p:spPr>
        <p:txBody>
          <a:bodyPr wrap="square" rtlCol="0">
            <a:spAutoFit/>
          </a:bodyPr>
          <a:lstStyle/>
          <a:p>
            <a:r>
              <a:rPr lang="en-US" sz="4200">
                <a:latin typeface="Avenir Book" panose="02000503020000020003" pitchFamily="2" charset="0"/>
              </a:rPr>
              <a:t>B</a:t>
            </a:r>
            <a:r>
              <a:rPr lang="en-AU" sz="4200">
                <a:latin typeface="Avenir Book" panose="02000503020000020003" pitchFamily="2" charset="0"/>
              </a:rPr>
              <a:t>e part of an internationally recognised network </a:t>
            </a:r>
          </a:p>
        </p:txBody>
      </p:sp>
      <p:sp>
        <p:nvSpPr>
          <p:cNvPr id="10" name="TextBox 9">
            <a:extLst>
              <a:ext uri="{FF2B5EF4-FFF2-40B4-BE49-F238E27FC236}">
                <a16:creationId xmlns:a16="http://schemas.microsoft.com/office/drawing/2014/main" id="{6202E3E0-242B-47FA-B236-41FFF9ED79A6}"/>
              </a:ext>
            </a:extLst>
          </p:cNvPr>
          <p:cNvSpPr txBox="1"/>
          <p:nvPr/>
        </p:nvSpPr>
        <p:spPr>
          <a:xfrm>
            <a:off x="590109" y="4743158"/>
            <a:ext cx="4064811" cy="3208571"/>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IMPROVED STANDARDS</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Transparency and accountability</a:t>
            </a:r>
          </a:p>
          <a:p>
            <a:pPr marL="428625" indent="-428625">
              <a:buFont typeface="Arial" panose="020B0604020202020204" pitchFamily="34" charset="0"/>
              <a:buChar char="•"/>
            </a:pPr>
            <a:r>
              <a:rPr lang="en-AU" sz="2550">
                <a:latin typeface="Avenir Light" panose="020B0402020203020204" pitchFamily="34" charset="0"/>
              </a:rPr>
              <a:t>Increased donor trust</a:t>
            </a:r>
          </a:p>
          <a:p>
            <a:pPr marL="428625" indent="-428625">
              <a:buFont typeface="Arial" panose="020B0604020202020204" pitchFamily="34" charset="0"/>
              <a:buChar char="•"/>
            </a:pPr>
            <a:r>
              <a:rPr lang="en-AU" sz="2550">
                <a:latin typeface="Avenir Light" panose="020B0402020203020204" pitchFamily="34" charset="0"/>
              </a:rPr>
              <a:t>Curated support to develop policies</a:t>
            </a:r>
          </a:p>
          <a:p>
            <a:pPr marL="428625" indent="-428625">
              <a:buFont typeface="Arial" panose="020B0604020202020204" pitchFamily="34" charset="0"/>
              <a:buChar char="•"/>
            </a:pPr>
            <a:r>
              <a:rPr lang="en-AU" sz="2550">
                <a:latin typeface="Avenir Light" panose="020B0402020203020204" pitchFamily="34" charset="0"/>
              </a:rPr>
              <a:t>Guidance towards ANCP</a:t>
            </a:r>
          </a:p>
          <a:p>
            <a:pPr marL="428625" indent="-428625">
              <a:buFont typeface="Arial" panose="020B0604020202020204" pitchFamily="34" charset="0"/>
              <a:buChar char="•"/>
            </a:pPr>
            <a:endParaRPr lang="en-AU" sz="2550">
              <a:solidFill>
                <a:schemeClr val="tx1">
                  <a:lumMod val="50000"/>
                  <a:lumOff val="50000"/>
                </a:schemeClr>
              </a:solidFill>
              <a:latin typeface="Avenir Light" panose="020B0402020203020204" pitchFamily="34" charset="0"/>
            </a:endParaRPr>
          </a:p>
        </p:txBody>
      </p:sp>
      <p:sp>
        <p:nvSpPr>
          <p:cNvPr id="12" name="TextBox 11">
            <a:extLst>
              <a:ext uri="{FF2B5EF4-FFF2-40B4-BE49-F238E27FC236}">
                <a16:creationId xmlns:a16="http://schemas.microsoft.com/office/drawing/2014/main" id="{D002B530-9306-4FFA-AE09-D2A1F70AEB41}"/>
              </a:ext>
            </a:extLst>
          </p:cNvPr>
          <p:cNvSpPr txBox="1"/>
          <p:nvPr/>
        </p:nvSpPr>
        <p:spPr>
          <a:xfrm>
            <a:off x="4654919" y="4696865"/>
            <a:ext cx="4579457" cy="4755148"/>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NETWORKING, COLLABORATION AND LEARNING</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Communities of Practice</a:t>
            </a:r>
          </a:p>
          <a:p>
            <a:pPr marL="428625" indent="-428625">
              <a:buFont typeface="Arial" panose="020B0604020202020204" pitchFamily="34" charset="0"/>
              <a:buChar char="•"/>
            </a:pPr>
            <a:r>
              <a:rPr lang="en-AU" sz="2550">
                <a:latin typeface="Avenir Light" panose="020B0402020203020204" pitchFamily="34" charset="0"/>
              </a:rPr>
              <a:t>Variety of virtual and F2F events deigned to improve practice in relation to areas of the code</a:t>
            </a:r>
          </a:p>
          <a:p>
            <a:pPr marL="428625" indent="-428625">
              <a:buFont typeface="Arial" panose="020B0604020202020204" pitchFamily="34" charset="0"/>
              <a:buChar char="•"/>
            </a:pPr>
            <a:r>
              <a:rPr lang="en-AU" sz="2550">
                <a:latin typeface="Avenir Light" panose="020B0402020203020204" pitchFamily="34" charset="0"/>
              </a:rPr>
              <a:t>Brokering introductions</a:t>
            </a:r>
          </a:p>
          <a:p>
            <a:pPr marL="428625" indent="-428625">
              <a:buFont typeface="Arial" panose="020B0604020202020204" pitchFamily="34" charset="0"/>
              <a:buChar char="•"/>
            </a:pPr>
            <a:r>
              <a:rPr lang="en-AU" sz="2550">
                <a:latin typeface="Avenir Light" panose="020B0402020203020204" pitchFamily="34" charset="0"/>
              </a:rPr>
              <a:t>Join multi agency and cross sector projects</a:t>
            </a:r>
          </a:p>
          <a:p>
            <a:pPr marL="428625" indent="-428625">
              <a:buFont typeface="Arial" panose="020B0604020202020204" pitchFamily="34" charset="0"/>
              <a:buChar char="•"/>
            </a:pPr>
            <a:r>
              <a:rPr lang="en-AU" sz="2550">
                <a:latin typeface="Avenir Light" panose="020B0402020203020204" pitchFamily="34" charset="0"/>
              </a:rPr>
              <a:t>Individual, tailored advice as required</a:t>
            </a:r>
          </a:p>
        </p:txBody>
      </p:sp>
      <p:sp>
        <p:nvSpPr>
          <p:cNvPr id="13" name="TextBox 12">
            <a:extLst>
              <a:ext uri="{FF2B5EF4-FFF2-40B4-BE49-F238E27FC236}">
                <a16:creationId xmlns:a16="http://schemas.microsoft.com/office/drawing/2014/main" id="{EA90187A-6CFC-440B-AD03-FA019DED6C0B}"/>
              </a:ext>
            </a:extLst>
          </p:cNvPr>
          <p:cNvSpPr txBox="1"/>
          <p:nvPr/>
        </p:nvSpPr>
        <p:spPr>
          <a:xfrm>
            <a:off x="9234375" y="4696865"/>
            <a:ext cx="4579455" cy="4385816"/>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INFLUENCE AND ADVOCACY</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Influence the direction of ACFID and international development through strategic committees</a:t>
            </a:r>
          </a:p>
          <a:p>
            <a:pPr marL="428625" indent="-428625">
              <a:buFont typeface="Arial" panose="020B0604020202020204" pitchFamily="34" charset="0"/>
              <a:buChar char="•"/>
            </a:pPr>
            <a:r>
              <a:rPr lang="en-AU" sz="2550">
                <a:latin typeface="Avenir Light" panose="020B0402020203020204" pitchFamily="34" charset="0"/>
              </a:rPr>
              <a:t>Add your voice to united advocacy efforts on behalf of the membership</a:t>
            </a:r>
          </a:p>
          <a:p>
            <a:pPr marL="428625" indent="-428625">
              <a:buFont typeface="Arial" panose="020B0604020202020204" pitchFamily="34" charset="0"/>
              <a:buChar char="•"/>
            </a:pPr>
            <a:r>
              <a:rPr lang="en-AU" sz="2550">
                <a:latin typeface="Avenir Light" panose="020B0402020203020204" pitchFamily="34" charset="0"/>
              </a:rPr>
              <a:t>Access to politicians and government</a:t>
            </a:r>
          </a:p>
          <a:p>
            <a:pPr marL="428625" indent="-428625">
              <a:buFont typeface="Arial" panose="020B0604020202020204" pitchFamily="34" charset="0"/>
              <a:buChar char="•"/>
            </a:pPr>
            <a:endParaRPr lang="en-AU" sz="2550">
              <a:solidFill>
                <a:schemeClr val="tx1">
                  <a:lumMod val="50000"/>
                  <a:lumOff val="50000"/>
                </a:schemeClr>
              </a:solidFill>
              <a:latin typeface="Avenir Light" panose="020B0402020203020204" pitchFamily="34" charset="0"/>
            </a:endParaRPr>
          </a:p>
        </p:txBody>
      </p:sp>
      <p:sp>
        <p:nvSpPr>
          <p:cNvPr id="11" name="TextBox 10">
            <a:extLst>
              <a:ext uri="{FF2B5EF4-FFF2-40B4-BE49-F238E27FC236}">
                <a16:creationId xmlns:a16="http://schemas.microsoft.com/office/drawing/2014/main" id="{5C5D81A8-733C-4949-80E3-BC2B960CAFE9}"/>
              </a:ext>
            </a:extLst>
          </p:cNvPr>
          <p:cNvSpPr txBox="1"/>
          <p:nvPr/>
        </p:nvSpPr>
        <p:spPr>
          <a:xfrm>
            <a:off x="13813830" y="4696865"/>
            <a:ext cx="4064811" cy="3993401"/>
          </a:xfrm>
          <a:prstGeom prst="rect">
            <a:avLst/>
          </a:prstGeom>
          <a:noFill/>
        </p:spPr>
        <p:txBody>
          <a:bodyPr wrap="square" rtlCol="0">
            <a:spAutoFit/>
          </a:bodyPr>
          <a:lstStyle/>
          <a:p>
            <a:r>
              <a:rPr lang="en-AU" sz="2400">
                <a:solidFill>
                  <a:schemeClr val="accent4">
                    <a:lumMod val="50000"/>
                  </a:schemeClr>
                </a:solidFill>
                <a:latin typeface="Avenir Heavy" panose="020B0703020203020204" pitchFamily="34" charset="0"/>
              </a:rPr>
              <a:t>STAY UP TO DATE</a:t>
            </a:r>
            <a:endParaRPr lang="en-AU" sz="2550">
              <a:solidFill>
                <a:schemeClr val="accent4">
                  <a:lumMod val="50000"/>
                </a:schemeClr>
              </a:solidFill>
              <a:latin typeface="Avenir Heavy" panose="020B0703020203020204" pitchFamily="34" charset="0"/>
            </a:endParaRPr>
          </a:p>
          <a:p>
            <a:pPr marL="428625" indent="-428625">
              <a:buFont typeface="Arial" panose="020B0604020202020204" pitchFamily="34" charset="0"/>
              <a:buChar char="•"/>
            </a:pPr>
            <a:r>
              <a:rPr lang="en-AU" sz="2550">
                <a:latin typeface="Avenir Light" panose="020B0402020203020204" pitchFamily="34" charset="0"/>
              </a:rPr>
              <a:t>Receive strategic and operational information for CEOs</a:t>
            </a:r>
          </a:p>
          <a:p>
            <a:pPr marL="428625" indent="-428625">
              <a:buFont typeface="Arial" panose="020B0604020202020204" pitchFamily="34" charset="0"/>
              <a:buChar char="•"/>
            </a:pPr>
            <a:r>
              <a:rPr lang="en-AU" sz="2550">
                <a:latin typeface="Avenir Light" panose="020B0402020203020204" pitchFamily="34" charset="0"/>
              </a:rPr>
              <a:t>Regular sector news and member bulletins</a:t>
            </a:r>
          </a:p>
          <a:p>
            <a:pPr marL="428625" indent="-428625">
              <a:buFont typeface="Arial" panose="020B0604020202020204" pitchFamily="34" charset="0"/>
              <a:buChar char="•"/>
            </a:pPr>
            <a:r>
              <a:rPr lang="en-AU" sz="2550">
                <a:latin typeface="Avenir Light" panose="020B0402020203020204" pitchFamily="34" charset="0"/>
              </a:rPr>
              <a:t>Contribute to our sector data collection to help stay on top of trends and changes in the sector</a:t>
            </a:r>
          </a:p>
        </p:txBody>
      </p:sp>
      <p:sp>
        <p:nvSpPr>
          <p:cNvPr id="2" name="Rectangle: Rounded Corners 1">
            <a:extLst>
              <a:ext uri="{FF2B5EF4-FFF2-40B4-BE49-F238E27FC236}">
                <a16:creationId xmlns:a16="http://schemas.microsoft.com/office/drawing/2014/main" id="{6D7D0840-8806-6CDE-9E04-14FC3BEFE9E0}"/>
              </a:ext>
            </a:extLst>
          </p:cNvPr>
          <p:cNvSpPr/>
          <p:nvPr/>
        </p:nvSpPr>
        <p:spPr>
          <a:xfrm>
            <a:off x="271130" y="4354033"/>
            <a:ext cx="4203038" cy="4431983"/>
          </a:xfrm>
          <a:prstGeom prst="roundRect">
            <a:avLst/>
          </a:prstGeom>
          <a:noFill/>
          <a:ln w="38100">
            <a:solidFill>
              <a:srgbClr val="477D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spTree>
    <p:extLst>
      <p:ext uri="{BB962C8B-B14F-4D97-AF65-F5344CB8AC3E}">
        <p14:creationId xmlns:p14="http://schemas.microsoft.com/office/powerpoint/2010/main" val="4008439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39703" y="1534541"/>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ACFID Code of Conduct</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A774ED-C09F-4C13-9B76-85EAB3C980B1}"/>
              </a:ext>
            </a:extLst>
          </p:cNvPr>
          <p:cNvSpPr txBox="1"/>
          <p:nvPr/>
        </p:nvSpPr>
        <p:spPr>
          <a:xfrm>
            <a:off x="1339703" y="3035723"/>
            <a:ext cx="16156170" cy="646331"/>
          </a:xfrm>
          <a:prstGeom prst="rect">
            <a:avLst/>
          </a:prstGeom>
          <a:noFill/>
        </p:spPr>
        <p:txBody>
          <a:bodyPr wrap="square" rtlCol="0">
            <a:spAutoFit/>
          </a:bodyPr>
          <a:lstStyle/>
          <a:p>
            <a:pPr defTabSz="1371600">
              <a:defRPr/>
            </a:pPr>
            <a:r>
              <a:rPr lang="en-AU" sz="3600" i="1">
                <a:solidFill>
                  <a:prstClr val="white">
                    <a:lumMod val="50000"/>
                  </a:prstClr>
                </a:solidFill>
                <a:latin typeface="Avenir Book" panose="02000503020000020003" pitchFamily="2" charset="0"/>
              </a:rPr>
              <a:t>Integrity. Accountability. Impact</a:t>
            </a:r>
          </a:p>
        </p:txBody>
      </p:sp>
      <p:pic>
        <p:nvPicPr>
          <p:cNvPr id="4" name="Picture 3">
            <a:extLst>
              <a:ext uri="{FF2B5EF4-FFF2-40B4-BE49-F238E27FC236}">
                <a16:creationId xmlns:a16="http://schemas.microsoft.com/office/drawing/2014/main" id="{72190F0A-BC82-D80A-6A62-D18E99E99B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20546">
            <a:off x="2137644" y="4251157"/>
            <a:ext cx="3791616" cy="5331746"/>
          </a:xfrm>
          <a:prstGeom prst="rect">
            <a:avLst/>
          </a:prstGeom>
          <a:ln>
            <a:solidFill>
              <a:srgbClr val="7F6000"/>
            </a:solidFill>
          </a:ln>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7350FD9D-E8AF-EC1E-E1CF-0DFA91954AD0}"/>
              </a:ext>
            </a:extLst>
          </p:cNvPr>
          <p:cNvSpPr/>
          <p:nvPr/>
        </p:nvSpPr>
        <p:spPr>
          <a:xfrm>
            <a:off x="7179733" y="4209538"/>
            <a:ext cx="3928535" cy="1739864"/>
          </a:xfrm>
          <a:prstGeom prst="roundRect">
            <a:avLst/>
          </a:prstGeom>
          <a:solidFill>
            <a:srgbClr val="88750C"/>
          </a:solidFill>
          <a:ln w="12700" cap="flat" cmpd="sng" algn="ctr">
            <a:solidFill>
              <a:srgbClr val="88750C">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VOLUNTARY and SELF-REGULATORY</a:t>
            </a:r>
            <a:endParaRPr lang="en-AU" sz="3000" kern="0">
              <a:solidFill>
                <a:prstClr val="white"/>
              </a:solidFill>
              <a:latin typeface="Avenir Light"/>
            </a:endParaRPr>
          </a:p>
        </p:txBody>
      </p:sp>
      <p:sp>
        <p:nvSpPr>
          <p:cNvPr id="12" name="Rectangle: Rounded Corners 11">
            <a:extLst>
              <a:ext uri="{FF2B5EF4-FFF2-40B4-BE49-F238E27FC236}">
                <a16:creationId xmlns:a16="http://schemas.microsoft.com/office/drawing/2014/main" id="{BCBAD524-62FE-FFB3-A9F5-2520A0252832}"/>
              </a:ext>
            </a:extLst>
          </p:cNvPr>
          <p:cNvSpPr/>
          <p:nvPr/>
        </p:nvSpPr>
        <p:spPr>
          <a:xfrm>
            <a:off x="12186622" y="4148375"/>
            <a:ext cx="3928535" cy="1801026"/>
          </a:xfrm>
          <a:prstGeom prst="roundRect">
            <a:avLst/>
          </a:prstGeom>
          <a:solidFill>
            <a:srgbClr val="737778"/>
          </a:solidFill>
          <a:ln w="12700" cap="flat" cmpd="sng" algn="ctr">
            <a:solidFill>
              <a:srgbClr val="737778">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OWNED BY ACFID MEMBERS</a:t>
            </a:r>
            <a:endParaRPr lang="en-AU" sz="3000" kern="0">
              <a:solidFill>
                <a:prstClr val="white"/>
              </a:solidFill>
              <a:latin typeface="Avenir Light"/>
            </a:endParaRPr>
          </a:p>
        </p:txBody>
      </p:sp>
      <p:sp>
        <p:nvSpPr>
          <p:cNvPr id="14" name="Rectangle: Rounded Corners 13">
            <a:extLst>
              <a:ext uri="{FF2B5EF4-FFF2-40B4-BE49-F238E27FC236}">
                <a16:creationId xmlns:a16="http://schemas.microsoft.com/office/drawing/2014/main" id="{DBA88178-A748-B543-AE38-BB96A4CECDFB}"/>
              </a:ext>
            </a:extLst>
          </p:cNvPr>
          <p:cNvSpPr/>
          <p:nvPr/>
        </p:nvSpPr>
        <p:spPr>
          <a:xfrm>
            <a:off x="7179731" y="6430718"/>
            <a:ext cx="3928535" cy="2628846"/>
          </a:xfrm>
          <a:prstGeom prst="roundRect">
            <a:avLst/>
          </a:prstGeom>
          <a:solidFill>
            <a:srgbClr val="477D94"/>
          </a:solidFill>
          <a:ln w="12700" cap="flat" cmpd="sng" algn="ctr">
            <a:solidFill>
              <a:srgbClr val="477D94">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INDEPENDENT COMPLAINTS HANDLING MECHANISM</a:t>
            </a:r>
            <a:endParaRPr lang="en-AU" sz="3000" kern="0">
              <a:solidFill>
                <a:prstClr val="white"/>
              </a:solidFill>
              <a:latin typeface="Avenir Light"/>
            </a:endParaRPr>
          </a:p>
        </p:txBody>
      </p:sp>
      <p:sp>
        <p:nvSpPr>
          <p:cNvPr id="15" name="Rectangle: Rounded Corners 14">
            <a:extLst>
              <a:ext uri="{FF2B5EF4-FFF2-40B4-BE49-F238E27FC236}">
                <a16:creationId xmlns:a16="http://schemas.microsoft.com/office/drawing/2014/main" id="{F7BFA2B1-03E8-08AD-D6B7-65260B46D4DB}"/>
              </a:ext>
            </a:extLst>
          </p:cNvPr>
          <p:cNvSpPr/>
          <p:nvPr/>
        </p:nvSpPr>
        <p:spPr>
          <a:xfrm>
            <a:off x="12194490" y="6430718"/>
            <a:ext cx="4122876" cy="2794419"/>
          </a:xfrm>
          <a:prstGeom prst="roundRect">
            <a:avLst/>
          </a:prstGeom>
          <a:solidFill>
            <a:srgbClr val="876E80"/>
          </a:solidFill>
          <a:ln w="12700" cap="flat" cmpd="sng" algn="ctr">
            <a:solidFill>
              <a:srgbClr val="876E80">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ALL FULL MEMBERS OF ACFID MUST DEMONSTRATE COMPLIANCE WITH THE CODE</a:t>
            </a:r>
            <a:endParaRPr lang="en-AU" sz="3000" kern="0">
              <a:solidFill>
                <a:prstClr val="white"/>
              </a:solidFill>
              <a:latin typeface="Avenir Light"/>
            </a:endParaRPr>
          </a:p>
        </p:txBody>
      </p:sp>
    </p:spTree>
    <p:extLst>
      <p:ext uri="{BB962C8B-B14F-4D97-AF65-F5344CB8AC3E}">
        <p14:creationId xmlns:p14="http://schemas.microsoft.com/office/powerpoint/2010/main" val="35826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CFID Code video 2024">
            <a:hlinkClick r:id="" action="ppaction://media"/>
            <a:extLst>
              <a:ext uri="{FF2B5EF4-FFF2-40B4-BE49-F238E27FC236}">
                <a16:creationId xmlns:a16="http://schemas.microsoft.com/office/drawing/2014/main" id="{507C82DB-1A5B-2D0B-A9F7-663BBA596E04}"/>
              </a:ext>
            </a:extLst>
          </p:cNvPr>
          <p:cNvPicPr>
            <a:picLocks noRot="1" noChangeAspect="1"/>
          </p:cNvPicPr>
          <p:nvPr>
            <a:videoFile r:link="rId1"/>
          </p:nvPr>
        </p:nvPicPr>
        <p:blipFill>
          <a:blip r:embed="rId4"/>
          <a:stretch>
            <a:fillRect/>
          </a:stretch>
        </p:blipFill>
        <p:spPr>
          <a:xfrm>
            <a:off x="1962318" y="1085850"/>
            <a:ext cx="14363363" cy="8115300"/>
          </a:xfrm>
          <a:prstGeom prst="rect">
            <a:avLst/>
          </a:prstGeom>
        </p:spPr>
      </p:pic>
    </p:spTree>
    <p:extLst>
      <p:ext uri="{BB962C8B-B14F-4D97-AF65-F5344CB8AC3E}">
        <p14:creationId xmlns:p14="http://schemas.microsoft.com/office/powerpoint/2010/main" val="36984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8884A-7A1B-524E-EA61-9EE5756E69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206" y="1864289"/>
            <a:ext cx="8647427" cy="8244117"/>
          </a:xfrm>
          <a:prstGeom prst="rect">
            <a:avLst/>
          </a:prstGeom>
        </p:spPr>
      </p:pic>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432919" y="256157"/>
            <a:ext cx="10764999" cy="2585323"/>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 does the Code cover?</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id="{D9D1CDC3-3EB7-48D4-8B33-7F1E284DC232}"/>
              </a:ext>
            </a:extLst>
          </p:cNvPr>
          <p:cNvSpPr txBox="1">
            <a:spLocks/>
          </p:cNvSpPr>
          <p:nvPr/>
        </p:nvSpPr>
        <p:spPr>
          <a:xfrm>
            <a:off x="16373475" y="9739313"/>
            <a:ext cx="41148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AU" sz="2700"/>
              <a:pPr/>
              <a:t>24</a:t>
            </a:fld>
            <a:endParaRPr lang="en-AU" sz="2700"/>
          </a:p>
        </p:txBody>
      </p:sp>
      <p:sp>
        <p:nvSpPr>
          <p:cNvPr id="2" name="Oval 1">
            <a:extLst>
              <a:ext uri="{FF2B5EF4-FFF2-40B4-BE49-F238E27FC236}">
                <a16:creationId xmlns:a16="http://schemas.microsoft.com/office/drawing/2014/main" id="{EEDDE2A4-1C8B-5BD6-7236-6462C77521A6}"/>
              </a:ext>
            </a:extLst>
          </p:cNvPr>
          <p:cNvSpPr/>
          <p:nvPr/>
        </p:nvSpPr>
        <p:spPr>
          <a:xfrm>
            <a:off x="5475767" y="3238499"/>
            <a:ext cx="5508000" cy="550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spTree>
    <p:extLst>
      <p:ext uri="{BB962C8B-B14F-4D97-AF65-F5344CB8AC3E}">
        <p14:creationId xmlns:p14="http://schemas.microsoft.com/office/powerpoint/2010/main" val="17873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8884A-7A1B-524E-EA61-9EE5756E69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206" y="1864289"/>
            <a:ext cx="8647427" cy="8244117"/>
          </a:xfrm>
          <a:prstGeom prst="rect">
            <a:avLst/>
          </a:prstGeom>
        </p:spPr>
      </p:pic>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432919" y="256157"/>
            <a:ext cx="10764999" cy="2585323"/>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 does the Code cover?</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id="{D9D1CDC3-3EB7-48D4-8B33-7F1E284DC232}"/>
              </a:ext>
            </a:extLst>
          </p:cNvPr>
          <p:cNvSpPr txBox="1">
            <a:spLocks/>
          </p:cNvSpPr>
          <p:nvPr/>
        </p:nvSpPr>
        <p:spPr>
          <a:xfrm>
            <a:off x="16373475" y="9739313"/>
            <a:ext cx="41148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AU" sz="2700"/>
              <a:pPr/>
              <a:t>25</a:t>
            </a:fld>
            <a:endParaRPr lang="en-AU" sz="2700"/>
          </a:p>
        </p:txBody>
      </p:sp>
      <p:sp>
        <p:nvSpPr>
          <p:cNvPr id="2" name="Oval 1">
            <a:extLst>
              <a:ext uri="{FF2B5EF4-FFF2-40B4-BE49-F238E27FC236}">
                <a16:creationId xmlns:a16="http://schemas.microsoft.com/office/drawing/2014/main" id="{EEDDE2A4-1C8B-5BD6-7236-6462C77521A6}"/>
              </a:ext>
            </a:extLst>
          </p:cNvPr>
          <p:cNvSpPr/>
          <p:nvPr/>
        </p:nvSpPr>
        <p:spPr>
          <a:xfrm>
            <a:off x="6615423" y="4389701"/>
            <a:ext cx="3186000" cy="3186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700"/>
          </a:p>
        </p:txBody>
      </p:sp>
    </p:spTree>
    <p:extLst>
      <p:ext uri="{BB962C8B-B14F-4D97-AF65-F5344CB8AC3E}">
        <p14:creationId xmlns:p14="http://schemas.microsoft.com/office/powerpoint/2010/main" val="2067356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8884A-7A1B-524E-EA61-9EE5756E69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206" y="1864289"/>
            <a:ext cx="8647427" cy="8244117"/>
          </a:xfrm>
          <a:prstGeom prst="rect">
            <a:avLst/>
          </a:prstGeom>
        </p:spPr>
      </p:pic>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432919" y="256157"/>
            <a:ext cx="10764999" cy="2585323"/>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 does the Code cover?</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id="{D9D1CDC3-3EB7-48D4-8B33-7F1E284DC232}"/>
              </a:ext>
            </a:extLst>
          </p:cNvPr>
          <p:cNvSpPr txBox="1">
            <a:spLocks/>
          </p:cNvSpPr>
          <p:nvPr/>
        </p:nvSpPr>
        <p:spPr>
          <a:xfrm>
            <a:off x="16373475" y="9739313"/>
            <a:ext cx="41148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AU" sz="2700"/>
              <a:pPr/>
              <a:t>26</a:t>
            </a:fld>
            <a:endParaRPr lang="en-AU" sz="2700"/>
          </a:p>
        </p:txBody>
      </p:sp>
    </p:spTree>
    <p:extLst>
      <p:ext uri="{BB962C8B-B14F-4D97-AF65-F5344CB8AC3E}">
        <p14:creationId xmlns:p14="http://schemas.microsoft.com/office/powerpoint/2010/main" val="220933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DCA80EE-BF40-4D03-9759-3589966DD5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2853" y="1608158"/>
            <a:ext cx="11917971" cy="7530105"/>
          </a:xfrm>
          <a:prstGeom prst="rect">
            <a:avLst/>
          </a:prstGeom>
          <a:ln>
            <a:solidFill>
              <a:schemeClr val="accent1"/>
            </a:solidFill>
          </a:ln>
        </p:spPr>
      </p:pic>
      <p:sp>
        <p:nvSpPr>
          <p:cNvPr id="10" name="Rectangle 9">
            <a:extLst>
              <a:ext uri="{FF2B5EF4-FFF2-40B4-BE49-F238E27FC236}">
                <a16:creationId xmlns:a16="http://schemas.microsoft.com/office/drawing/2014/main" id="{A1A23B22-581B-D98D-F340-AD4C0ECB3343}"/>
              </a:ext>
            </a:extLst>
          </p:cNvPr>
          <p:cNvSpPr/>
          <p:nvPr/>
        </p:nvSpPr>
        <p:spPr>
          <a:xfrm>
            <a:off x="12070726" y="648773"/>
            <a:ext cx="3467636" cy="12133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2700">
                <a:solidFill>
                  <a:prstClr val="white"/>
                </a:solidFill>
                <a:latin typeface="Avenir Light"/>
              </a:rPr>
              <a:t>Quality Principle</a:t>
            </a:r>
            <a:endParaRPr lang="en-AU" sz="2700">
              <a:solidFill>
                <a:prstClr val="white"/>
              </a:solidFill>
              <a:latin typeface="Avenir Light"/>
            </a:endParaRPr>
          </a:p>
        </p:txBody>
      </p:sp>
      <p:cxnSp>
        <p:nvCxnSpPr>
          <p:cNvPr id="11" name="Straight Connector 10">
            <a:extLst>
              <a:ext uri="{FF2B5EF4-FFF2-40B4-BE49-F238E27FC236}">
                <a16:creationId xmlns:a16="http://schemas.microsoft.com/office/drawing/2014/main" id="{25B9C663-514E-3396-AEDD-7E1BD94E6790}"/>
              </a:ext>
            </a:extLst>
          </p:cNvPr>
          <p:cNvCxnSpPr>
            <a:cxnSpLocks/>
          </p:cNvCxnSpPr>
          <p:nvPr/>
        </p:nvCxnSpPr>
        <p:spPr>
          <a:xfrm flipV="1">
            <a:off x="10546219" y="1255442"/>
            <a:ext cx="1397357" cy="792300"/>
          </a:xfrm>
          <a:prstGeom prst="line">
            <a:avLst/>
          </a:prstGeom>
          <a:ln/>
        </p:spPr>
        <p:style>
          <a:lnRef idx="2">
            <a:schemeClr val="dk1"/>
          </a:lnRef>
          <a:fillRef idx="0">
            <a:schemeClr val="dk1"/>
          </a:fillRef>
          <a:effectRef idx="1">
            <a:schemeClr val="dk1"/>
          </a:effectRef>
          <a:fontRef idx="minor">
            <a:schemeClr val="tx1"/>
          </a:fontRef>
        </p:style>
      </p:cxnSp>
      <p:sp>
        <p:nvSpPr>
          <p:cNvPr id="13" name="Rectangle 12">
            <a:extLst>
              <a:ext uri="{FF2B5EF4-FFF2-40B4-BE49-F238E27FC236}">
                <a16:creationId xmlns:a16="http://schemas.microsoft.com/office/drawing/2014/main" id="{9227628D-8FCA-FFCC-2824-F3480276D43B}"/>
              </a:ext>
            </a:extLst>
          </p:cNvPr>
          <p:cNvSpPr/>
          <p:nvPr/>
        </p:nvSpPr>
        <p:spPr>
          <a:xfrm>
            <a:off x="352915" y="3455064"/>
            <a:ext cx="2846387" cy="9321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2400">
                <a:solidFill>
                  <a:prstClr val="white"/>
                </a:solidFill>
                <a:latin typeface="Avenir Light"/>
              </a:rPr>
              <a:t>Commitments</a:t>
            </a:r>
            <a:endParaRPr lang="en-AU" sz="2400">
              <a:solidFill>
                <a:prstClr val="white"/>
              </a:solidFill>
              <a:latin typeface="Avenir Light"/>
            </a:endParaRPr>
          </a:p>
        </p:txBody>
      </p:sp>
      <p:sp>
        <p:nvSpPr>
          <p:cNvPr id="14" name="Rectangle 13">
            <a:extLst>
              <a:ext uri="{FF2B5EF4-FFF2-40B4-BE49-F238E27FC236}">
                <a16:creationId xmlns:a16="http://schemas.microsoft.com/office/drawing/2014/main" id="{A9DFBAF1-A24E-EA4E-E0D1-37347F175CAF}"/>
              </a:ext>
            </a:extLst>
          </p:cNvPr>
          <p:cNvSpPr/>
          <p:nvPr/>
        </p:nvSpPr>
        <p:spPr>
          <a:xfrm>
            <a:off x="1287423" y="7360185"/>
            <a:ext cx="3410859" cy="127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US" sz="2400">
                <a:solidFill>
                  <a:prstClr val="white"/>
                </a:solidFill>
                <a:latin typeface="Avenir Light"/>
              </a:rPr>
              <a:t>Compliance Indicators</a:t>
            </a:r>
            <a:endParaRPr lang="en-AU" sz="2400">
              <a:solidFill>
                <a:prstClr val="white"/>
              </a:solidFill>
              <a:latin typeface="Avenir Light"/>
            </a:endParaRPr>
          </a:p>
        </p:txBody>
      </p:sp>
      <p:sp>
        <p:nvSpPr>
          <p:cNvPr id="15" name="Rectangle 14">
            <a:extLst>
              <a:ext uri="{FF2B5EF4-FFF2-40B4-BE49-F238E27FC236}">
                <a16:creationId xmlns:a16="http://schemas.microsoft.com/office/drawing/2014/main" id="{041FFCC6-77E8-771E-1CDF-7BED9E7604E5}"/>
              </a:ext>
            </a:extLst>
          </p:cNvPr>
          <p:cNvSpPr/>
          <p:nvPr/>
        </p:nvSpPr>
        <p:spPr>
          <a:xfrm>
            <a:off x="13744264" y="7995677"/>
            <a:ext cx="3562619" cy="127773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1371600">
              <a:defRPr/>
            </a:pPr>
            <a:r>
              <a:rPr lang="en-US" sz="2400">
                <a:solidFill>
                  <a:prstClr val="white"/>
                </a:solidFill>
                <a:latin typeface="Avenir Light"/>
              </a:rPr>
              <a:t>Verifiers</a:t>
            </a:r>
            <a:endParaRPr lang="en-AU" sz="2400">
              <a:solidFill>
                <a:prstClr val="white"/>
              </a:solidFill>
              <a:latin typeface="Avenir Light"/>
            </a:endParaRPr>
          </a:p>
        </p:txBody>
      </p:sp>
      <p:cxnSp>
        <p:nvCxnSpPr>
          <p:cNvPr id="17" name="Straight Connector 16">
            <a:extLst>
              <a:ext uri="{FF2B5EF4-FFF2-40B4-BE49-F238E27FC236}">
                <a16:creationId xmlns:a16="http://schemas.microsoft.com/office/drawing/2014/main" id="{FAC39882-FED8-9729-58D3-42C6E392EAE2}"/>
              </a:ext>
            </a:extLst>
          </p:cNvPr>
          <p:cNvCxnSpPr>
            <a:cxnSpLocks/>
          </p:cNvCxnSpPr>
          <p:nvPr/>
        </p:nvCxnSpPr>
        <p:spPr>
          <a:xfrm flipV="1">
            <a:off x="3377177" y="6475466"/>
            <a:ext cx="1515000" cy="701898"/>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C082E96B-BDAD-434A-9390-AAC91B6DBFF2}"/>
              </a:ext>
            </a:extLst>
          </p:cNvPr>
          <p:cNvCxnSpPr>
            <a:cxnSpLocks/>
          </p:cNvCxnSpPr>
          <p:nvPr/>
        </p:nvCxnSpPr>
        <p:spPr>
          <a:xfrm>
            <a:off x="2588471" y="4569995"/>
            <a:ext cx="788706" cy="803216"/>
          </a:xfrm>
          <a:prstGeom prst="line">
            <a:avLst/>
          </a:prstGeom>
          <a:ln/>
        </p:spPr>
        <p:style>
          <a:lnRef idx="2">
            <a:schemeClr val="dk1"/>
          </a:lnRef>
          <a:fillRef idx="0">
            <a:schemeClr val="dk1"/>
          </a:fillRef>
          <a:effectRef idx="1">
            <a:schemeClr val="dk1"/>
          </a:effectRef>
          <a:fontRef idx="minor">
            <a:schemeClr val="tx1"/>
          </a:fontRef>
        </p:style>
      </p:cxnSp>
      <p:sp>
        <p:nvSpPr>
          <p:cNvPr id="22" name="Rectangle: Rounded Corners 21">
            <a:extLst>
              <a:ext uri="{FF2B5EF4-FFF2-40B4-BE49-F238E27FC236}">
                <a16:creationId xmlns:a16="http://schemas.microsoft.com/office/drawing/2014/main" id="{B7314361-0F34-0E92-39CA-A0EFF415CA5F}"/>
              </a:ext>
            </a:extLst>
          </p:cNvPr>
          <p:cNvSpPr/>
          <p:nvPr/>
        </p:nvSpPr>
        <p:spPr>
          <a:xfrm>
            <a:off x="8200623" y="6475467"/>
            <a:ext cx="5797812" cy="2082546"/>
          </a:xfrm>
          <a:prstGeom prst="roundRect">
            <a:avLst/>
          </a:prstGeom>
          <a:noFill/>
          <a:ln w="38100">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AU" sz="2700">
              <a:ln>
                <a:solidFill>
                  <a:srgbClr val="926F00"/>
                </a:solidFill>
              </a:ln>
              <a:solidFill>
                <a:prstClr val="white"/>
              </a:solidFill>
              <a:latin typeface="Avenir Light"/>
            </a:endParaRPr>
          </a:p>
        </p:txBody>
      </p:sp>
      <p:cxnSp>
        <p:nvCxnSpPr>
          <p:cNvPr id="23" name="Straight Connector 22">
            <a:extLst>
              <a:ext uri="{FF2B5EF4-FFF2-40B4-BE49-F238E27FC236}">
                <a16:creationId xmlns:a16="http://schemas.microsoft.com/office/drawing/2014/main" id="{E733F715-B280-99EC-EAAC-2DF706BBA370}"/>
              </a:ext>
            </a:extLst>
          </p:cNvPr>
          <p:cNvCxnSpPr>
            <a:cxnSpLocks/>
          </p:cNvCxnSpPr>
          <p:nvPr/>
        </p:nvCxnSpPr>
        <p:spPr>
          <a:xfrm>
            <a:off x="14311724" y="6977345"/>
            <a:ext cx="830687" cy="765681"/>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01356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71601" y="241787"/>
            <a:ext cx="11993525" cy="2585323"/>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 do our members value about the Code?</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Graphic 16" descr="Open quotation mark">
            <a:extLst>
              <a:ext uri="{FF2B5EF4-FFF2-40B4-BE49-F238E27FC236}">
                <a16:creationId xmlns:a16="http://schemas.microsoft.com/office/drawing/2014/main" id="{15FBB324-5D46-42C0-8A1A-C301280FCA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0213" y="3961651"/>
            <a:ext cx="1298768" cy="1298768"/>
          </a:xfrm>
          <a:prstGeom prst="rect">
            <a:avLst/>
          </a:prstGeom>
        </p:spPr>
      </p:pic>
      <p:sp>
        <p:nvSpPr>
          <p:cNvPr id="10" name="TextBox 9">
            <a:extLst>
              <a:ext uri="{FF2B5EF4-FFF2-40B4-BE49-F238E27FC236}">
                <a16:creationId xmlns:a16="http://schemas.microsoft.com/office/drawing/2014/main" id="{9D27FB45-ADA8-842E-4B8D-2C54E7D8E51F}"/>
              </a:ext>
            </a:extLst>
          </p:cNvPr>
          <p:cNvSpPr txBox="1"/>
          <p:nvPr/>
        </p:nvSpPr>
        <p:spPr>
          <a:xfrm>
            <a:off x="2267916" y="4327980"/>
            <a:ext cx="5697279" cy="2308324"/>
          </a:xfrm>
          <a:prstGeom prst="rect">
            <a:avLst/>
          </a:prstGeom>
          <a:noFill/>
        </p:spPr>
        <p:txBody>
          <a:bodyPr wrap="square" rtlCol="0">
            <a:spAutoFit/>
          </a:bodyPr>
          <a:lstStyle/>
          <a:p>
            <a:r>
              <a:rPr lang="en-US" sz="3600">
                <a:latin typeface="Avenir Book" panose="02000503020000020003" pitchFamily="2" charset="0"/>
              </a:rPr>
              <a:t>As a small organisation it holds us accountable to keeping up with changing good practices.</a:t>
            </a:r>
            <a:endParaRPr lang="en-AU" sz="3600">
              <a:latin typeface="Avenir Book" panose="02000503020000020003" pitchFamily="2" charset="0"/>
            </a:endParaRPr>
          </a:p>
        </p:txBody>
      </p:sp>
      <p:pic>
        <p:nvPicPr>
          <p:cNvPr id="11" name="Graphic 16" descr="Open quotation mark">
            <a:extLst>
              <a:ext uri="{FF2B5EF4-FFF2-40B4-BE49-F238E27FC236}">
                <a16:creationId xmlns:a16="http://schemas.microsoft.com/office/drawing/2014/main" id="{8036C3A7-5018-395E-7352-E51FF67CF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2477" y="3961651"/>
            <a:ext cx="1298768" cy="1298768"/>
          </a:xfrm>
          <a:prstGeom prst="rect">
            <a:avLst/>
          </a:prstGeom>
        </p:spPr>
      </p:pic>
      <p:sp>
        <p:nvSpPr>
          <p:cNvPr id="12" name="TextBox 11">
            <a:extLst>
              <a:ext uri="{FF2B5EF4-FFF2-40B4-BE49-F238E27FC236}">
                <a16:creationId xmlns:a16="http://schemas.microsoft.com/office/drawing/2014/main" id="{13469921-F406-EB1A-41FB-3651435AC5BB}"/>
              </a:ext>
            </a:extLst>
          </p:cNvPr>
          <p:cNvSpPr txBox="1"/>
          <p:nvPr/>
        </p:nvSpPr>
        <p:spPr>
          <a:xfrm>
            <a:off x="9646211" y="4376885"/>
            <a:ext cx="5697279" cy="2308324"/>
          </a:xfrm>
          <a:prstGeom prst="rect">
            <a:avLst/>
          </a:prstGeom>
          <a:noFill/>
        </p:spPr>
        <p:txBody>
          <a:bodyPr wrap="square" rtlCol="0">
            <a:spAutoFit/>
          </a:bodyPr>
          <a:lstStyle/>
          <a:p>
            <a:r>
              <a:rPr lang="en-US" sz="3600">
                <a:latin typeface="Avenir Book" panose="02000503020000020003" pitchFamily="2" charset="0"/>
              </a:rPr>
              <a:t>Provides simple but necessary standards to help us be a trusted and good practice Australian NGO.</a:t>
            </a:r>
            <a:endParaRPr lang="en-AU" sz="3600">
              <a:latin typeface="Avenir Book" panose="02000503020000020003" pitchFamily="2" charset="0"/>
            </a:endParaRPr>
          </a:p>
        </p:txBody>
      </p:sp>
      <p:pic>
        <p:nvPicPr>
          <p:cNvPr id="14" name="Graphic 16" descr="Open quotation mark">
            <a:extLst>
              <a:ext uri="{FF2B5EF4-FFF2-40B4-BE49-F238E27FC236}">
                <a16:creationId xmlns:a16="http://schemas.microsoft.com/office/drawing/2014/main" id="{D4C40775-5DBB-FF3F-4D1A-4C530E7D95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0213" y="7531807"/>
            <a:ext cx="1298768" cy="1298768"/>
          </a:xfrm>
          <a:prstGeom prst="rect">
            <a:avLst/>
          </a:prstGeom>
        </p:spPr>
      </p:pic>
      <p:sp>
        <p:nvSpPr>
          <p:cNvPr id="15" name="TextBox 14">
            <a:extLst>
              <a:ext uri="{FF2B5EF4-FFF2-40B4-BE49-F238E27FC236}">
                <a16:creationId xmlns:a16="http://schemas.microsoft.com/office/drawing/2014/main" id="{ADC9380A-6700-1196-495F-5C92C2903F80}"/>
              </a:ext>
            </a:extLst>
          </p:cNvPr>
          <p:cNvSpPr txBox="1"/>
          <p:nvPr/>
        </p:nvSpPr>
        <p:spPr>
          <a:xfrm>
            <a:off x="2267916" y="7879416"/>
            <a:ext cx="5697279" cy="1754326"/>
          </a:xfrm>
          <a:prstGeom prst="rect">
            <a:avLst/>
          </a:prstGeom>
          <a:noFill/>
        </p:spPr>
        <p:txBody>
          <a:bodyPr wrap="square" rtlCol="0">
            <a:spAutoFit/>
          </a:bodyPr>
          <a:lstStyle/>
          <a:p>
            <a:r>
              <a:rPr lang="en-US" sz="3600">
                <a:latin typeface="Avenir Book" panose="02000503020000020003" pitchFamily="2" charset="0"/>
              </a:rPr>
              <a:t>Ensures accountability and that we always strive to do what we do better.</a:t>
            </a:r>
            <a:endParaRPr lang="en-AU" sz="3600">
              <a:latin typeface="Avenir Book" panose="02000503020000020003" pitchFamily="2" charset="0"/>
            </a:endParaRPr>
          </a:p>
        </p:txBody>
      </p:sp>
      <p:sp>
        <p:nvSpPr>
          <p:cNvPr id="16" name="TextBox 15">
            <a:extLst>
              <a:ext uri="{FF2B5EF4-FFF2-40B4-BE49-F238E27FC236}">
                <a16:creationId xmlns:a16="http://schemas.microsoft.com/office/drawing/2014/main" id="{76AA5B96-C7DC-E0F1-D430-EE7C4215CECA}"/>
              </a:ext>
            </a:extLst>
          </p:cNvPr>
          <p:cNvSpPr txBox="1"/>
          <p:nvPr/>
        </p:nvSpPr>
        <p:spPr>
          <a:xfrm>
            <a:off x="9785567" y="7752653"/>
            <a:ext cx="5697279" cy="1754326"/>
          </a:xfrm>
          <a:prstGeom prst="rect">
            <a:avLst/>
          </a:prstGeom>
          <a:noFill/>
        </p:spPr>
        <p:txBody>
          <a:bodyPr wrap="square" rtlCol="0">
            <a:spAutoFit/>
          </a:bodyPr>
          <a:lstStyle/>
          <a:p>
            <a:r>
              <a:rPr lang="en-US" sz="3600">
                <a:latin typeface="Avenir Book" panose="02000503020000020003" pitchFamily="2" charset="0"/>
              </a:rPr>
              <a:t>Helps us practically reflect on the organisation’s impact and work.</a:t>
            </a:r>
            <a:endParaRPr lang="en-AU" sz="3600">
              <a:latin typeface="Avenir Book" panose="02000503020000020003" pitchFamily="2" charset="0"/>
            </a:endParaRPr>
          </a:p>
        </p:txBody>
      </p:sp>
      <p:pic>
        <p:nvPicPr>
          <p:cNvPr id="17" name="Graphic 16" descr="Open quotation mark">
            <a:extLst>
              <a:ext uri="{FF2B5EF4-FFF2-40B4-BE49-F238E27FC236}">
                <a16:creationId xmlns:a16="http://schemas.microsoft.com/office/drawing/2014/main" id="{2B4F7A1F-A74D-45F6-70B7-4C5323BBF2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6692" y="7403539"/>
            <a:ext cx="1298768" cy="1298768"/>
          </a:xfrm>
          <a:prstGeom prst="rect">
            <a:avLst/>
          </a:prstGeom>
        </p:spPr>
      </p:pic>
    </p:spTree>
    <p:extLst>
      <p:ext uri="{BB962C8B-B14F-4D97-AF65-F5344CB8AC3E}">
        <p14:creationId xmlns:p14="http://schemas.microsoft.com/office/powerpoint/2010/main" val="1745744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39703" y="1166819"/>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Updating the Code</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961E647F-37A8-650A-DEF2-823680ED8B80}"/>
              </a:ext>
            </a:extLst>
          </p:cNvPr>
          <p:cNvGraphicFramePr/>
          <p:nvPr/>
        </p:nvGraphicFramePr>
        <p:xfrm>
          <a:off x="150630" y="4135099"/>
          <a:ext cx="11477550" cy="3142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46C19698-AD32-03EB-0465-000618C0FF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01525" y="7277279"/>
            <a:ext cx="1741539" cy="246228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F53C968-F041-8671-BA40-650D3765E7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99241" y="6666270"/>
            <a:ext cx="1921338" cy="271370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51E6B9-AAD7-9E4D-637B-4DA44C54ED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56279">
            <a:off x="13679297" y="4207401"/>
            <a:ext cx="3864939" cy="5434854"/>
          </a:xfrm>
          <a:prstGeom prst="rect">
            <a:avLst/>
          </a:prstGeom>
          <a:ln>
            <a:solidFill>
              <a:srgbClr val="7F6000"/>
            </a:solidFill>
          </a:ln>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582EE8DF-9793-06F2-B6CE-27BFAA7441C0}"/>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61102" y="6151904"/>
            <a:ext cx="5389430" cy="40912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3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30341" y="5143500"/>
            <a:ext cx="4424516" cy="4114800"/>
          </a:xfrm>
          <a:custGeom>
            <a:avLst/>
            <a:gdLst/>
            <a:ahLst/>
            <a:cxnLst/>
            <a:rect l="l" t="t" r="r" b="b"/>
            <a:pathLst>
              <a:path w="4424516" h="4114800">
                <a:moveTo>
                  <a:pt x="0" y="0"/>
                </a:moveTo>
                <a:lnTo>
                  <a:pt x="4424516" y="0"/>
                </a:lnTo>
                <a:lnTo>
                  <a:pt x="442451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3" name="TextBox 3"/>
          <p:cNvSpPr txBox="1"/>
          <p:nvPr/>
        </p:nvSpPr>
        <p:spPr>
          <a:xfrm>
            <a:off x="2095109" y="3207754"/>
            <a:ext cx="11847490" cy="4427220"/>
          </a:xfrm>
          <a:prstGeom prst="rect">
            <a:avLst/>
          </a:prstGeom>
        </p:spPr>
        <p:txBody>
          <a:bodyPr lIns="0" tIns="0" rIns="0" bIns="0" rtlCol="0" anchor="t">
            <a:spAutoFit/>
          </a:bodyPr>
          <a:lstStyle/>
          <a:p>
            <a:pPr marL="906783" lvl="1" indent="-453392" algn="l">
              <a:lnSpc>
                <a:spcPts val="5880"/>
              </a:lnSpc>
              <a:buFont typeface="Arial"/>
              <a:buChar char="•"/>
            </a:pPr>
            <a:r>
              <a:rPr lang="en-US" sz="4200">
                <a:solidFill>
                  <a:srgbClr val="333333"/>
                </a:solidFill>
                <a:latin typeface="Quicksand"/>
                <a:ea typeface="Quicksand"/>
                <a:cs typeface="Quicksand"/>
                <a:sym typeface="Quicksand"/>
              </a:rPr>
              <a:t>What are the External Conduct Standards, and who needs to comply</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How to meet the standards</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The ACFID Code of Conduct</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Tips for operating overseas</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Questions</a:t>
            </a:r>
          </a:p>
        </p:txBody>
      </p:sp>
      <p:sp>
        <p:nvSpPr>
          <p:cNvPr id="4" name="TextBox 4"/>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Agenda</a:t>
            </a:r>
          </a:p>
        </p:txBody>
      </p:sp>
      <p:sp>
        <p:nvSpPr>
          <p:cNvPr id="5" name="Freeform 5"/>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5"/>
            <a:stretch>
              <a:fillRect/>
            </a:stretch>
          </a:blipFill>
        </p:spPr>
        <p:txBody>
          <a:bodyPr/>
          <a:lstStyle/>
          <a:p>
            <a:endParaRPr lang="en-A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C5350B-536E-5A39-82C5-B5E1EFBF6DD8}"/>
              </a:ext>
            </a:extLst>
          </p:cNvPr>
          <p:cNvSpPr/>
          <p:nvPr/>
        </p:nvSpPr>
        <p:spPr>
          <a:xfrm>
            <a:off x="1323752" y="4498756"/>
            <a:ext cx="3928535" cy="5308922"/>
          </a:xfrm>
          <a:prstGeom prst="roundRect">
            <a:avLst/>
          </a:prstGeom>
          <a:solidFill>
            <a:srgbClr val="CBD7E0"/>
          </a:solidFill>
          <a:ln w="28575" cap="flat" cmpd="sng" algn="ctr">
            <a:solidFill>
              <a:srgbClr val="477D94"/>
            </a:solidFill>
            <a:prstDash val="solid"/>
            <a:miter lim="800000"/>
          </a:ln>
          <a:effectLst/>
        </p:spPr>
        <p:txBody>
          <a:bodyPr rtlCol="0" anchor="ctr"/>
          <a:lstStyle/>
          <a:p>
            <a:pPr algn="ctr" defTabSz="1371600">
              <a:defRPr/>
            </a:pPr>
            <a:r>
              <a:rPr lang="en-US" sz="3000" kern="0">
                <a:latin typeface="Avenir Light"/>
              </a:rPr>
              <a:t>Climate change</a:t>
            </a:r>
          </a:p>
          <a:p>
            <a:pPr algn="ctr" defTabSz="1371600">
              <a:defRPr/>
            </a:pPr>
            <a:endParaRPr lang="en-US" sz="3000" kern="0">
              <a:latin typeface="Avenir Light"/>
            </a:endParaRPr>
          </a:p>
          <a:p>
            <a:pPr algn="ctr" defTabSz="1371600">
              <a:defRPr/>
            </a:pPr>
            <a:r>
              <a:rPr lang="en-US" sz="3000" kern="0">
                <a:latin typeface="Avenir Light"/>
              </a:rPr>
              <a:t>Racial justice</a:t>
            </a:r>
          </a:p>
          <a:p>
            <a:pPr algn="ctr" defTabSz="1371600">
              <a:defRPr/>
            </a:pPr>
            <a:endParaRPr lang="en-US" sz="3000" kern="0">
              <a:latin typeface="Avenir Light"/>
            </a:endParaRPr>
          </a:p>
          <a:p>
            <a:pPr algn="ctr" defTabSz="1371600">
              <a:defRPr/>
            </a:pPr>
            <a:r>
              <a:rPr lang="en-US" sz="3000" kern="0">
                <a:latin typeface="Avenir Light"/>
              </a:rPr>
              <a:t>Locally-led development</a:t>
            </a:r>
          </a:p>
          <a:p>
            <a:pPr algn="ctr" defTabSz="1371600">
              <a:defRPr/>
            </a:pPr>
            <a:endParaRPr lang="en-US" sz="3000" kern="0">
              <a:latin typeface="Avenir Light"/>
            </a:endParaRPr>
          </a:p>
          <a:p>
            <a:pPr algn="ctr" defTabSz="1371600">
              <a:defRPr/>
            </a:pPr>
            <a:r>
              <a:rPr lang="en-US" sz="3000" kern="0">
                <a:latin typeface="Avenir Light"/>
              </a:rPr>
              <a:t>Safeguarding</a:t>
            </a:r>
            <a:endParaRPr lang="en-AU" sz="3000" kern="0">
              <a:latin typeface="Avenir Light"/>
            </a:endParaRPr>
          </a:p>
        </p:txBody>
      </p:sp>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23753" y="1166819"/>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What’s new?</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7DAC0DF-2F01-8310-50C3-C6D47C97401A}"/>
              </a:ext>
            </a:extLst>
          </p:cNvPr>
          <p:cNvSpPr/>
          <p:nvPr/>
        </p:nvSpPr>
        <p:spPr>
          <a:xfrm>
            <a:off x="1323754" y="3525285"/>
            <a:ext cx="3928535" cy="1618215"/>
          </a:xfrm>
          <a:prstGeom prst="roundRect">
            <a:avLst/>
          </a:prstGeom>
          <a:solidFill>
            <a:srgbClr val="477D94"/>
          </a:solidFill>
          <a:ln w="12700" cap="flat" cmpd="sng" algn="ctr">
            <a:solidFill>
              <a:srgbClr val="477D94">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STRENGTHENING CRITICAL ISSUES</a:t>
            </a:r>
            <a:endParaRPr lang="en-AU" sz="3000" kern="0">
              <a:solidFill>
                <a:prstClr val="white"/>
              </a:solidFill>
              <a:latin typeface="Avenir Light"/>
            </a:endParaRPr>
          </a:p>
        </p:txBody>
      </p:sp>
      <p:sp>
        <p:nvSpPr>
          <p:cNvPr id="7" name="Callout: Bent Line 6">
            <a:extLst>
              <a:ext uri="{FF2B5EF4-FFF2-40B4-BE49-F238E27FC236}">
                <a16:creationId xmlns:a16="http://schemas.microsoft.com/office/drawing/2014/main" id="{516F9202-D69B-EDAB-A7AA-9C19C36BC3D1}"/>
              </a:ext>
            </a:extLst>
          </p:cNvPr>
          <p:cNvSpPr/>
          <p:nvPr/>
        </p:nvSpPr>
        <p:spPr>
          <a:xfrm>
            <a:off x="7049729" y="3525284"/>
            <a:ext cx="6400800" cy="3701426"/>
          </a:xfrm>
          <a:prstGeom prst="borderCallout2">
            <a:avLst>
              <a:gd name="adj1" fmla="val 16571"/>
              <a:gd name="adj2" fmla="val -1882"/>
              <a:gd name="adj3" fmla="val 16680"/>
              <a:gd name="adj4" fmla="val -11137"/>
              <a:gd name="adj5" fmla="val 53923"/>
              <a:gd name="adj6" fmla="val -27543"/>
            </a:avLst>
          </a:prstGeom>
          <a:noFill/>
          <a:ln w="57150">
            <a:solidFill>
              <a:srgbClr val="477D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700">
                <a:solidFill>
                  <a:schemeClr val="tx1"/>
                </a:solidFill>
              </a:rPr>
              <a:t>For example, ACFID members will be required to:</a:t>
            </a:r>
          </a:p>
          <a:p>
            <a:endParaRPr lang="en-AU" sz="2700">
              <a:solidFill>
                <a:schemeClr val="tx1"/>
              </a:solidFill>
            </a:endParaRPr>
          </a:p>
          <a:p>
            <a:pPr marL="428625" indent="-428625">
              <a:buFont typeface="Arial" panose="020B0604020202020204" pitchFamily="34" charset="0"/>
              <a:buChar char="•"/>
            </a:pPr>
            <a:r>
              <a:rPr lang="en-US" sz="2700">
                <a:solidFill>
                  <a:schemeClr val="tx1"/>
                </a:solidFill>
              </a:rPr>
              <a:t>Consider </a:t>
            </a:r>
            <a:r>
              <a:rPr lang="en-US" sz="2700" b="1">
                <a:solidFill>
                  <a:schemeClr val="tx1"/>
                </a:solidFill>
              </a:rPr>
              <a:t>risks</a:t>
            </a:r>
            <a:r>
              <a:rPr lang="en-US" sz="2700">
                <a:solidFill>
                  <a:schemeClr val="tx1"/>
                </a:solidFill>
              </a:rPr>
              <a:t> associated with climate change when designing their activities.</a:t>
            </a:r>
          </a:p>
          <a:p>
            <a:r>
              <a:rPr lang="en-US" sz="2700">
                <a:solidFill>
                  <a:schemeClr val="tx1"/>
                </a:solidFill>
              </a:rPr>
              <a:t>​</a:t>
            </a:r>
          </a:p>
          <a:p>
            <a:pPr marL="428625" indent="-428625">
              <a:buFont typeface="Arial" panose="020B0604020202020204" pitchFamily="34" charset="0"/>
              <a:buChar char="•"/>
            </a:pPr>
            <a:r>
              <a:rPr lang="en-US" sz="2700">
                <a:solidFill>
                  <a:schemeClr val="tx1"/>
                </a:solidFill>
              </a:rPr>
              <a:t>Commit to </a:t>
            </a:r>
            <a:r>
              <a:rPr lang="en-US" sz="2700" b="1">
                <a:solidFill>
                  <a:schemeClr val="tx1"/>
                </a:solidFill>
              </a:rPr>
              <a:t>minimising the carbon footprint</a:t>
            </a:r>
            <a:r>
              <a:rPr lang="en-US" sz="2700">
                <a:solidFill>
                  <a:schemeClr val="tx1"/>
                </a:solidFill>
              </a:rPr>
              <a:t> of their organisation.</a:t>
            </a:r>
          </a:p>
        </p:txBody>
      </p:sp>
    </p:spTree>
    <p:extLst>
      <p:ext uri="{BB962C8B-B14F-4D97-AF65-F5344CB8AC3E}">
        <p14:creationId xmlns:p14="http://schemas.microsoft.com/office/powerpoint/2010/main" val="41555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C5350B-536E-5A39-82C5-B5E1EFBF6DD8}"/>
              </a:ext>
            </a:extLst>
          </p:cNvPr>
          <p:cNvSpPr/>
          <p:nvPr/>
        </p:nvSpPr>
        <p:spPr>
          <a:xfrm>
            <a:off x="1323752" y="4498756"/>
            <a:ext cx="3928535" cy="5308922"/>
          </a:xfrm>
          <a:prstGeom prst="roundRect">
            <a:avLst/>
          </a:prstGeom>
          <a:solidFill>
            <a:srgbClr val="CBD7E0"/>
          </a:solidFill>
          <a:ln w="28575" cap="flat" cmpd="sng" algn="ctr">
            <a:solidFill>
              <a:srgbClr val="477D94"/>
            </a:solidFill>
            <a:prstDash val="solid"/>
            <a:miter lim="800000"/>
          </a:ln>
          <a:effectLst/>
        </p:spPr>
        <p:txBody>
          <a:bodyPr rtlCol="0" anchor="ctr"/>
          <a:lstStyle/>
          <a:p>
            <a:pPr algn="ctr" defTabSz="1371600">
              <a:defRPr/>
            </a:pPr>
            <a:r>
              <a:rPr lang="en-US" sz="3000" kern="0">
                <a:latin typeface="Avenir Light"/>
              </a:rPr>
              <a:t>Climate change</a:t>
            </a:r>
          </a:p>
          <a:p>
            <a:pPr algn="ctr" defTabSz="1371600">
              <a:defRPr/>
            </a:pPr>
            <a:endParaRPr lang="en-US" sz="3000" kern="0">
              <a:latin typeface="Avenir Light"/>
            </a:endParaRPr>
          </a:p>
          <a:p>
            <a:pPr algn="ctr" defTabSz="1371600">
              <a:defRPr/>
            </a:pPr>
            <a:r>
              <a:rPr lang="en-US" sz="3000" kern="0">
                <a:latin typeface="Avenir Light"/>
              </a:rPr>
              <a:t>Racial justice</a:t>
            </a:r>
          </a:p>
          <a:p>
            <a:pPr algn="ctr" defTabSz="1371600">
              <a:defRPr/>
            </a:pPr>
            <a:endParaRPr lang="en-US" sz="3000" kern="0">
              <a:latin typeface="Avenir Light"/>
            </a:endParaRPr>
          </a:p>
          <a:p>
            <a:pPr algn="ctr" defTabSz="1371600">
              <a:defRPr/>
            </a:pPr>
            <a:r>
              <a:rPr lang="en-US" sz="3000" kern="0">
                <a:latin typeface="Avenir Light"/>
              </a:rPr>
              <a:t>Locally-led development</a:t>
            </a:r>
          </a:p>
          <a:p>
            <a:pPr algn="ctr" defTabSz="1371600">
              <a:defRPr/>
            </a:pPr>
            <a:endParaRPr lang="en-US" sz="3000" kern="0">
              <a:latin typeface="Avenir Light"/>
            </a:endParaRPr>
          </a:p>
          <a:p>
            <a:pPr algn="ctr" defTabSz="1371600">
              <a:defRPr/>
            </a:pPr>
            <a:r>
              <a:rPr lang="en-US" sz="3000" kern="0">
                <a:latin typeface="Avenir Light"/>
              </a:rPr>
              <a:t>Safeguarding</a:t>
            </a:r>
            <a:endParaRPr lang="en-AU" sz="3000" kern="0">
              <a:latin typeface="Avenir Light"/>
            </a:endParaRPr>
          </a:p>
        </p:txBody>
      </p:sp>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23753" y="1166819"/>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What’s new?</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7DAC0DF-2F01-8310-50C3-C6D47C97401A}"/>
              </a:ext>
            </a:extLst>
          </p:cNvPr>
          <p:cNvSpPr/>
          <p:nvPr/>
        </p:nvSpPr>
        <p:spPr>
          <a:xfrm>
            <a:off x="1323754" y="3525285"/>
            <a:ext cx="3928535" cy="1618215"/>
          </a:xfrm>
          <a:prstGeom prst="roundRect">
            <a:avLst/>
          </a:prstGeom>
          <a:solidFill>
            <a:srgbClr val="477D94"/>
          </a:solidFill>
          <a:ln w="12700" cap="flat" cmpd="sng" algn="ctr">
            <a:solidFill>
              <a:srgbClr val="477D94">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STRENGTHENING CRITICAL ISSUES</a:t>
            </a:r>
            <a:endParaRPr lang="en-AU" sz="3000" kern="0">
              <a:solidFill>
                <a:prstClr val="white"/>
              </a:solidFill>
              <a:latin typeface="Avenir Light"/>
            </a:endParaRPr>
          </a:p>
        </p:txBody>
      </p:sp>
      <p:sp>
        <p:nvSpPr>
          <p:cNvPr id="7" name="Callout: Bent Line 6">
            <a:extLst>
              <a:ext uri="{FF2B5EF4-FFF2-40B4-BE49-F238E27FC236}">
                <a16:creationId xmlns:a16="http://schemas.microsoft.com/office/drawing/2014/main" id="{516F9202-D69B-EDAB-A7AA-9C19C36BC3D1}"/>
              </a:ext>
            </a:extLst>
          </p:cNvPr>
          <p:cNvSpPr/>
          <p:nvPr/>
        </p:nvSpPr>
        <p:spPr>
          <a:xfrm>
            <a:off x="7049729" y="3525284"/>
            <a:ext cx="6400800" cy="4586330"/>
          </a:xfrm>
          <a:prstGeom prst="borderCallout2">
            <a:avLst>
              <a:gd name="adj1" fmla="val 35222"/>
              <a:gd name="adj2" fmla="val -3265"/>
              <a:gd name="adj3" fmla="val 35653"/>
              <a:gd name="adj4" fmla="val -11367"/>
              <a:gd name="adj5" fmla="val 64451"/>
              <a:gd name="adj6" fmla="val -27773"/>
            </a:avLst>
          </a:prstGeom>
          <a:noFill/>
          <a:ln w="57150">
            <a:solidFill>
              <a:srgbClr val="477D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700">
                <a:solidFill>
                  <a:schemeClr val="tx1"/>
                </a:solidFill>
              </a:rPr>
              <a:t>For example, ACFID members will be required to:</a:t>
            </a:r>
          </a:p>
          <a:p>
            <a:endParaRPr lang="en-AU" sz="2700">
              <a:solidFill>
                <a:schemeClr val="tx1"/>
              </a:solidFill>
            </a:endParaRPr>
          </a:p>
          <a:p>
            <a:pPr marL="428625" indent="-428625">
              <a:buFont typeface="Arial" panose="020B0604020202020204" pitchFamily="34" charset="0"/>
              <a:buChar char="•"/>
            </a:pPr>
            <a:r>
              <a:rPr lang="en-US" sz="2700">
                <a:solidFill>
                  <a:schemeClr val="tx1"/>
                </a:solidFill>
              </a:rPr>
              <a:t>Provide access to safe </a:t>
            </a:r>
            <a:r>
              <a:rPr lang="en-US" sz="2700" b="1">
                <a:solidFill>
                  <a:schemeClr val="tx1"/>
                </a:solidFill>
              </a:rPr>
              <a:t>training</a:t>
            </a:r>
            <a:r>
              <a:rPr lang="en-US" sz="2700">
                <a:solidFill>
                  <a:schemeClr val="tx1"/>
                </a:solidFill>
              </a:rPr>
              <a:t> in issues related to diversity and anti-racism for governing body, senior leadership, staff and volunteers. </a:t>
            </a:r>
          </a:p>
          <a:p>
            <a:r>
              <a:rPr lang="en-US" sz="2700">
                <a:solidFill>
                  <a:schemeClr val="tx1"/>
                </a:solidFill>
              </a:rPr>
              <a:t>​</a:t>
            </a:r>
          </a:p>
          <a:p>
            <a:pPr marL="428625" indent="-428625">
              <a:buFont typeface="Arial" panose="020B0604020202020204" pitchFamily="34" charset="0"/>
              <a:buChar char="•"/>
            </a:pPr>
            <a:r>
              <a:rPr lang="en-US" sz="2700">
                <a:solidFill>
                  <a:schemeClr val="tx1"/>
                </a:solidFill>
              </a:rPr>
              <a:t>Ensure their </a:t>
            </a:r>
            <a:r>
              <a:rPr lang="en-US" sz="2700" b="1">
                <a:solidFill>
                  <a:schemeClr val="tx1"/>
                </a:solidFill>
              </a:rPr>
              <a:t>human resource policies </a:t>
            </a:r>
            <a:r>
              <a:rPr lang="en-US" sz="2700">
                <a:solidFill>
                  <a:schemeClr val="tx1"/>
                </a:solidFill>
              </a:rPr>
              <a:t>cover equity, diversity and anti-racism.</a:t>
            </a:r>
          </a:p>
        </p:txBody>
      </p:sp>
    </p:spTree>
    <p:extLst>
      <p:ext uri="{BB962C8B-B14F-4D97-AF65-F5344CB8AC3E}">
        <p14:creationId xmlns:p14="http://schemas.microsoft.com/office/powerpoint/2010/main" val="34601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C5350B-536E-5A39-82C5-B5E1EFBF6DD8}"/>
              </a:ext>
            </a:extLst>
          </p:cNvPr>
          <p:cNvSpPr/>
          <p:nvPr/>
        </p:nvSpPr>
        <p:spPr>
          <a:xfrm>
            <a:off x="1323752" y="4498756"/>
            <a:ext cx="3928535" cy="5308922"/>
          </a:xfrm>
          <a:prstGeom prst="roundRect">
            <a:avLst/>
          </a:prstGeom>
          <a:solidFill>
            <a:srgbClr val="CBD7E0"/>
          </a:solidFill>
          <a:ln w="28575" cap="flat" cmpd="sng" algn="ctr">
            <a:solidFill>
              <a:srgbClr val="477D94"/>
            </a:solidFill>
            <a:prstDash val="solid"/>
            <a:miter lim="800000"/>
          </a:ln>
          <a:effectLst/>
        </p:spPr>
        <p:txBody>
          <a:bodyPr rtlCol="0" anchor="ctr"/>
          <a:lstStyle/>
          <a:p>
            <a:pPr algn="ctr" defTabSz="1371600">
              <a:defRPr/>
            </a:pPr>
            <a:r>
              <a:rPr lang="en-US" sz="3000" kern="0">
                <a:latin typeface="Avenir Light"/>
              </a:rPr>
              <a:t>Climate change</a:t>
            </a:r>
          </a:p>
          <a:p>
            <a:pPr algn="ctr" defTabSz="1371600">
              <a:defRPr/>
            </a:pPr>
            <a:endParaRPr lang="en-US" sz="3000" kern="0">
              <a:latin typeface="Avenir Light"/>
            </a:endParaRPr>
          </a:p>
          <a:p>
            <a:pPr algn="ctr" defTabSz="1371600">
              <a:defRPr/>
            </a:pPr>
            <a:r>
              <a:rPr lang="en-US" sz="3000" kern="0">
                <a:latin typeface="Avenir Light"/>
              </a:rPr>
              <a:t>Racial justice</a:t>
            </a:r>
          </a:p>
          <a:p>
            <a:pPr algn="ctr" defTabSz="1371600">
              <a:defRPr/>
            </a:pPr>
            <a:endParaRPr lang="en-US" sz="3000" kern="0">
              <a:latin typeface="Avenir Light"/>
            </a:endParaRPr>
          </a:p>
          <a:p>
            <a:pPr algn="ctr" defTabSz="1371600">
              <a:defRPr/>
            </a:pPr>
            <a:r>
              <a:rPr lang="en-US" sz="3000" kern="0">
                <a:latin typeface="Avenir Light"/>
              </a:rPr>
              <a:t>Locally-led development</a:t>
            </a:r>
          </a:p>
          <a:p>
            <a:pPr algn="ctr" defTabSz="1371600">
              <a:defRPr/>
            </a:pPr>
            <a:endParaRPr lang="en-US" sz="3000" kern="0">
              <a:latin typeface="Avenir Light"/>
            </a:endParaRPr>
          </a:p>
          <a:p>
            <a:pPr algn="ctr" defTabSz="1371600">
              <a:defRPr/>
            </a:pPr>
            <a:r>
              <a:rPr lang="en-US" sz="3000" kern="0">
                <a:latin typeface="Avenir Light"/>
              </a:rPr>
              <a:t>Safeguarding</a:t>
            </a:r>
            <a:endParaRPr lang="en-AU" sz="3000" kern="0">
              <a:latin typeface="Avenir Light"/>
            </a:endParaRPr>
          </a:p>
        </p:txBody>
      </p:sp>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23753" y="1166819"/>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What’s new?</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7DAC0DF-2F01-8310-50C3-C6D47C97401A}"/>
              </a:ext>
            </a:extLst>
          </p:cNvPr>
          <p:cNvSpPr/>
          <p:nvPr/>
        </p:nvSpPr>
        <p:spPr>
          <a:xfrm>
            <a:off x="1323754" y="3525285"/>
            <a:ext cx="3928535" cy="1618215"/>
          </a:xfrm>
          <a:prstGeom prst="roundRect">
            <a:avLst/>
          </a:prstGeom>
          <a:solidFill>
            <a:srgbClr val="477D94"/>
          </a:solidFill>
          <a:ln w="12700" cap="flat" cmpd="sng" algn="ctr">
            <a:solidFill>
              <a:srgbClr val="477D94">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STRENGTHENING CRITICAL ISSUES</a:t>
            </a:r>
            <a:endParaRPr lang="en-AU" sz="3000" kern="0">
              <a:solidFill>
                <a:prstClr val="white"/>
              </a:solidFill>
              <a:latin typeface="Avenir Light"/>
            </a:endParaRPr>
          </a:p>
        </p:txBody>
      </p:sp>
      <p:sp>
        <p:nvSpPr>
          <p:cNvPr id="7" name="Callout: Bent Line 6">
            <a:extLst>
              <a:ext uri="{FF2B5EF4-FFF2-40B4-BE49-F238E27FC236}">
                <a16:creationId xmlns:a16="http://schemas.microsoft.com/office/drawing/2014/main" id="{516F9202-D69B-EDAB-A7AA-9C19C36BC3D1}"/>
              </a:ext>
            </a:extLst>
          </p:cNvPr>
          <p:cNvSpPr/>
          <p:nvPr/>
        </p:nvSpPr>
        <p:spPr>
          <a:xfrm>
            <a:off x="7049729" y="3525284"/>
            <a:ext cx="6400800" cy="5766201"/>
          </a:xfrm>
          <a:prstGeom prst="borderCallout2">
            <a:avLst>
              <a:gd name="adj1" fmla="val 35222"/>
              <a:gd name="adj2" fmla="val -3265"/>
              <a:gd name="adj3" fmla="val 35653"/>
              <a:gd name="adj4" fmla="val -11367"/>
              <a:gd name="adj5" fmla="val 64451"/>
              <a:gd name="adj6" fmla="val -27773"/>
            </a:avLst>
          </a:prstGeom>
          <a:noFill/>
          <a:ln w="57150">
            <a:solidFill>
              <a:srgbClr val="477D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700">
                <a:solidFill>
                  <a:schemeClr val="tx1"/>
                </a:solidFill>
              </a:rPr>
              <a:t>For example, ACFID members will be required to:</a:t>
            </a:r>
          </a:p>
          <a:p>
            <a:endParaRPr lang="en-AU" sz="2700">
              <a:solidFill>
                <a:schemeClr val="tx1"/>
              </a:solidFill>
            </a:endParaRPr>
          </a:p>
          <a:p>
            <a:pPr marL="428625" indent="-428625">
              <a:buFont typeface="Arial" panose="020B0604020202020204" pitchFamily="34" charset="0"/>
              <a:buChar char="•"/>
            </a:pPr>
            <a:r>
              <a:rPr lang="en-US" sz="2700">
                <a:solidFill>
                  <a:schemeClr val="tx1"/>
                </a:solidFill>
              </a:rPr>
              <a:t>Ensure the </a:t>
            </a:r>
            <a:r>
              <a:rPr lang="en-US" sz="2700" b="1">
                <a:solidFill>
                  <a:schemeClr val="tx1"/>
                </a:solidFill>
              </a:rPr>
              <a:t>voice and decision-making of local actors </a:t>
            </a:r>
            <a:r>
              <a:rPr lang="en-US" sz="2700">
                <a:solidFill>
                  <a:schemeClr val="tx1"/>
                </a:solidFill>
              </a:rPr>
              <a:t>in all stages of a program, the allocation of resources and the design and evaluation of feedback and complaints mechanisms. ​​</a:t>
            </a:r>
          </a:p>
          <a:p>
            <a:endParaRPr lang="en-US" sz="2700">
              <a:solidFill>
                <a:schemeClr val="tx1"/>
              </a:solidFill>
            </a:endParaRPr>
          </a:p>
          <a:p>
            <a:pPr marL="428625" indent="-428625">
              <a:buFont typeface="Arial" panose="020B0604020202020204" pitchFamily="34" charset="0"/>
              <a:buChar char="•"/>
            </a:pPr>
            <a:r>
              <a:rPr lang="en-US" sz="2700">
                <a:solidFill>
                  <a:schemeClr val="tx1"/>
                </a:solidFill>
              </a:rPr>
              <a:t>Have regular partnership meetings where </a:t>
            </a:r>
            <a:r>
              <a:rPr lang="en-US" sz="2700" b="1">
                <a:solidFill>
                  <a:schemeClr val="tx1"/>
                </a:solidFill>
              </a:rPr>
              <a:t>open feedback and dialogue </a:t>
            </a:r>
            <a:r>
              <a:rPr lang="en-US" sz="2700">
                <a:solidFill>
                  <a:schemeClr val="tx1"/>
                </a:solidFill>
              </a:rPr>
              <a:t>is facilitated.​</a:t>
            </a:r>
          </a:p>
        </p:txBody>
      </p:sp>
    </p:spTree>
    <p:extLst>
      <p:ext uri="{BB962C8B-B14F-4D97-AF65-F5344CB8AC3E}">
        <p14:creationId xmlns:p14="http://schemas.microsoft.com/office/powerpoint/2010/main" val="13545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C5350B-536E-5A39-82C5-B5E1EFBF6DD8}"/>
              </a:ext>
            </a:extLst>
          </p:cNvPr>
          <p:cNvSpPr/>
          <p:nvPr/>
        </p:nvSpPr>
        <p:spPr>
          <a:xfrm>
            <a:off x="1323752" y="4498756"/>
            <a:ext cx="3928535" cy="5308922"/>
          </a:xfrm>
          <a:prstGeom prst="roundRect">
            <a:avLst/>
          </a:prstGeom>
          <a:solidFill>
            <a:srgbClr val="CBD7E0"/>
          </a:solidFill>
          <a:ln w="28575" cap="flat" cmpd="sng" algn="ctr">
            <a:solidFill>
              <a:srgbClr val="477D94"/>
            </a:solidFill>
            <a:prstDash val="solid"/>
            <a:miter lim="800000"/>
          </a:ln>
          <a:effectLst/>
        </p:spPr>
        <p:txBody>
          <a:bodyPr rtlCol="0" anchor="ctr"/>
          <a:lstStyle/>
          <a:p>
            <a:pPr algn="ctr" defTabSz="1371600">
              <a:defRPr/>
            </a:pPr>
            <a:r>
              <a:rPr lang="en-US" sz="3000" kern="0">
                <a:latin typeface="Avenir Light"/>
              </a:rPr>
              <a:t>Climate change</a:t>
            </a:r>
          </a:p>
          <a:p>
            <a:pPr algn="ctr" defTabSz="1371600">
              <a:defRPr/>
            </a:pPr>
            <a:endParaRPr lang="en-US" sz="3000" kern="0">
              <a:latin typeface="Avenir Light"/>
            </a:endParaRPr>
          </a:p>
          <a:p>
            <a:pPr algn="ctr" defTabSz="1371600">
              <a:defRPr/>
            </a:pPr>
            <a:r>
              <a:rPr lang="en-US" sz="3000" kern="0">
                <a:latin typeface="Avenir Light"/>
              </a:rPr>
              <a:t>Racial justice</a:t>
            </a:r>
          </a:p>
          <a:p>
            <a:pPr algn="ctr" defTabSz="1371600">
              <a:defRPr/>
            </a:pPr>
            <a:endParaRPr lang="en-US" sz="3000" kern="0">
              <a:latin typeface="Avenir Light"/>
            </a:endParaRPr>
          </a:p>
          <a:p>
            <a:pPr algn="ctr" defTabSz="1371600">
              <a:defRPr/>
            </a:pPr>
            <a:r>
              <a:rPr lang="en-US" sz="3000" kern="0">
                <a:latin typeface="Avenir Light"/>
              </a:rPr>
              <a:t>Locally-led development</a:t>
            </a:r>
          </a:p>
          <a:p>
            <a:pPr algn="ctr" defTabSz="1371600">
              <a:defRPr/>
            </a:pPr>
            <a:endParaRPr lang="en-US" sz="3000" kern="0">
              <a:latin typeface="Avenir Light"/>
            </a:endParaRPr>
          </a:p>
          <a:p>
            <a:pPr algn="ctr" defTabSz="1371600">
              <a:defRPr/>
            </a:pPr>
            <a:r>
              <a:rPr lang="en-US" sz="3000" kern="0">
                <a:latin typeface="Avenir Light"/>
              </a:rPr>
              <a:t>Safeguarding</a:t>
            </a:r>
            <a:endParaRPr lang="en-AU" sz="3000" kern="0">
              <a:latin typeface="Avenir Light"/>
            </a:endParaRPr>
          </a:p>
        </p:txBody>
      </p:sp>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23753" y="1166819"/>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What’s new?</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7DAC0DF-2F01-8310-50C3-C6D47C97401A}"/>
              </a:ext>
            </a:extLst>
          </p:cNvPr>
          <p:cNvSpPr/>
          <p:nvPr/>
        </p:nvSpPr>
        <p:spPr>
          <a:xfrm>
            <a:off x="1323754" y="3525285"/>
            <a:ext cx="3928535" cy="1618215"/>
          </a:xfrm>
          <a:prstGeom prst="roundRect">
            <a:avLst/>
          </a:prstGeom>
          <a:solidFill>
            <a:srgbClr val="477D94"/>
          </a:solidFill>
          <a:ln w="12700" cap="flat" cmpd="sng" algn="ctr">
            <a:solidFill>
              <a:srgbClr val="477D94">
                <a:shade val="15000"/>
              </a:srgbClr>
            </a:solidFill>
            <a:prstDash val="solid"/>
            <a:miter lim="800000"/>
          </a:ln>
          <a:effectLst/>
        </p:spPr>
        <p:txBody>
          <a:bodyPr rtlCol="0" anchor="ctr"/>
          <a:lstStyle/>
          <a:p>
            <a:pPr algn="ctr" defTabSz="1371600">
              <a:defRPr/>
            </a:pPr>
            <a:r>
              <a:rPr lang="en-US" sz="3000" kern="0">
                <a:solidFill>
                  <a:prstClr val="white"/>
                </a:solidFill>
                <a:latin typeface="Avenir Light"/>
              </a:rPr>
              <a:t>STRENGTHENING CRITICAL ISSUES</a:t>
            </a:r>
            <a:endParaRPr lang="en-AU" sz="3000" kern="0">
              <a:solidFill>
                <a:prstClr val="white"/>
              </a:solidFill>
              <a:latin typeface="Avenir Light"/>
            </a:endParaRPr>
          </a:p>
        </p:txBody>
      </p:sp>
      <p:sp>
        <p:nvSpPr>
          <p:cNvPr id="7" name="Callout: Bent Line 6">
            <a:extLst>
              <a:ext uri="{FF2B5EF4-FFF2-40B4-BE49-F238E27FC236}">
                <a16:creationId xmlns:a16="http://schemas.microsoft.com/office/drawing/2014/main" id="{516F9202-D69B-EDAB-A7AA-9C19C36BC3D1}"/>
              </a:ext>
            </a:extLst>
          </p:cNvPr>
          <p:cNvSpPr/>
          <p:nvPr/>
        </p:nvSpPr>
        <p:spPr>
          <a:xfrm>
            <a:off x="7049729" y="6725264"/>
            <a:ext cx="6400800" cy="2212259"/>
          </a:xfrm>
          <a:prstGeom prst="borderCallout2">
            <a:avLst>
              <a:gd name="adj1" fmla="val 56707"/>
              <a:gd name="adj2" fmla="val -2574"/>
              <a:gd name="adj3" fmla="val 57138"/>
              <a:gd name="adj4" fmla="val -10215"/>
              <a:gd name="adj5" fmla="val 91307"/>
              <a:gd name="adj6" fmla="val -28003"/>
            </a:avLst>
          </a:prstGeom>
          <a:noFill/>
          <a:ln w="57150">
            <a:solidFill>
              <a:srgbClr val="477D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700">
                <a:solidFill>
                  <a:schemeClr val="tx1"/>
                </a:solidFill>
              </a:rPr>
              <a:t>ACFID members involved in humanitarian response will be required to join the </a:t>
            </a:r>
            <a:r>
              <a:rPr lang="en-AU" sz="2700" b="1">
                <a:solidFill>
                  <a:schemeClr val="tx1"/>
                </a:solidFill>
              </a:rPr>
              <a:t>Misconduct Disclosure Scheme</a:t>
            </a:r>
            <a:r>
              <a:rPr lang="en-AU" sz="2700">
                <a:solidFill>
                  <a:schemeClr val="tx1"/>
                </a:solidFill>
              </a:rPr>
              <a:t>.</a:t>
            </a:r>
          </a:p>
        </p:txBody>
      </p:sp>
    </p:spTree>
    <p:extLst>
      <p:ext uri="{BB962C8B-B14F-4D97-AF65-F5344CB8AC3E}">
        <p14:creationId xmlns:p14="http://schemas.microsoft.com/office/powerpoint/2010/main" val="14248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C5350B-536E-5A39-82C5-B5E1EFBF6DD8}"/>
              </a:ext>
            </a:extLst>
          </p:cNvPr>
          <p:cNvSpPr/>
          <p:nvPr/>
        </p:nvSpPr>
        <p:spPr>
          <a:xfrm>
            <a:off x="1323752" y="4498756"/>
            <a:ext cx="3928535" cy="5308922"/>
          </a:xfrm>
          <a:prstGeom prst="roundRect">
            <a:avLst/>
          </a:prstGeom>
          <a:solidFill>
            <a:srgbClr val="CBD7E0"/>
          </a:solidFill>
          <a:ln w="28575" cap="flat" cmpd="sng" algn="ctr">
            <a:solidFill>
              <a:srgbClr val="477D94"/>
            </a:solidFill>
            <a:prstDash val="solid"/>
            <a:miter lim="800000"/>
          </a:ln>
          <a:effectLst/>
        </p:spPr>
        <p:txBody>
          <a:bodyPr rtlCol="0" anchor="ctr"/>
          <a:lstStyle/>
          <a:p>
            <a:pPr algn="ctr" defTabSz="1371600">
              <a:defRPr/>
            </a:pPr>
            <a:r>
              <a:rPr lang="en-US" sz="3000" kern="0">
                <a:latin typeface="Avenir Light"/>
              </a:rPr>
              <a:t>Climate change</a:t>
            </a:r>
          </a:p>
          <a:p>
            <a:pPr algn="ctr" defTabSz="1371600">
              <a:defRPr/>
            </a:pPr>
            <a:endParaRPr lang="en-US" sz="3000" kern="0">
              <a:latin typeface="Avenir Light"/>
            </a:endParaRPr>
          </a:p>
          <a:p>
            <a:pPr algn="ctr" defTabSz="1371600">
              <a:defRPr/>
            </a:pPr>
            <a:r>
              <a:rPr lang="en-US" sz="3000" kern="0">
                <a:latin typeface="Avenir Light"/>
              </a:rPr>
              <a:t>Racial justice</a:t>
            </a:r>
          </a:p>
          <a:p>
            <a:pPr algn="ctr" defTabSz="1371600">
              <a:defRPr/>
            </a:pPr>
            <a:endParaRPr lang="en-US" sz="3000" kern="0">
              <a:latin typeface="Avenir Light"/>
            </a:endParaRPr>
          </a:p>
          <a:p>
            <a:pPr algn="ctr" defTabSz="1371600">
              <a:defRPr/>
            </a:pPr>
            <a:r>
              <a:rPr lang="en-US" sz="3000" kern="0">
                <a:latin typeface="Avenir Light"/>
              </a:rPr>
              <a:t>Locally-led development</a:t>
            </a:r>
          </a:p>
          <a:p>
            <a:pPr algn="ctr" defTabSz="1371600">
              <a:defRPr/>
            </a:pPr>
            <a:endParaRPr lang="en-US" sz="3000" kern="0">
              <a:latin typeface="Avenir Light"/>
            </a:endParaRPr>
          </a:p>
          <a:p>
            <a:pPr algn="ctr" defTabSz="1371600">
              <a:defRPr/>
            </a:pPr>
            <a:r>
              <a:rPr lang="en-US" sz="3000" kern="0">
                <a:latin typeface="Avenir Light"/>
              </a:rPr>
              <a:t>Safeguarding</a:t>
            </a:r>
            <a:endParaRPr lang="en-AU" sz="3000" kern="0">
              <a:latin typeface="Avenir Light"/>
            </a:endParaRPr>
          </a:p>
        </p:txBody>
      </p:sp>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23753" y="1166819"/>
            <a:ext cx="1442571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What’s new?</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7DAC0DF-2F01-8310-50C3-C6D47C97401A}"/>
              </a:ext>
            </a:extLst>
          </p:cNvPr>
          <p:cNvSpPr/>
          <p:nvPr/>
        </p:nvSpPr>
        <p:spPr>
          <a:xfrm>
            <a:off x="1323754" y="3525285"/>
            <a:ext cx="3928535" cy="1618215"/>
          </a:xfrm>
          <a:prstGeom prst="roundRect">
            <a:avLst/>
          </a:prstGeom>
          <a:solidFill>
            <a:srgbClr val="477D94"/>
          </a:solidFill>
          <a:ln w="12700" cap="flat" cmpd="sng" algn="ctr">
            <a:noFill/>
            <a:prstDash val="solid"/>
            <a:miter lim="800000"/>
          </a:ln>
          <a:effectLst/>
        </p:spPr>
        <p:txBody>
          <a:bodyPr rtlCol="0" anchor="ctr"/>
          <a:lstStyle/>
          <a:p>
            <a:pPr algn="ctr" defTabSz="1371600">
              <a:defRPr/>
            </a:pPr>
            <a:r>
              <a:rPr lang="en-US" sz="3000" kern="0">
                <a:solidFill>
                  <a:prstClr val="white"/>
                </a:solidFill>
                <a:latin typeface="Avenir Light"/>
              </a:rPr>
              <a:t>STRENGTHENING CRITICAL ISSUES</a:t>
            </a:r>
            <a:endParaRPr lang="en-AU" sz="3000" kern="0">
              <a:solidFill>
                <a:prstClr val="white"/>
              </a:solidFill>
              <a:latin typeface="Avenir Light"/>
            </a:endParaRPr>
          </a:p>
        </p:txBody>
      </p:sp>
      <p:sp>
        <p:nvSpPr>
          <p:cNvPr id="4" name="Rectangle: Rounded Corners 3">
            <a:extLst>
              <a:ext uri="{FF2B5EF4-FFF2-40B4-BE49-F238E27FC236}">
                <a16:creationId xmlns:a16="http://schemas.microsoft.com/office/drawing/2014/main" id="{FEBD2619-611E-0042-B3AB-D08EA52332BD}"/>
              </a:ext>
            </a:extLst>
          </p:cNvPr>
          <p:cNvSpPr/>
          <p:nvPr/>
        </p:nvSpPr>
        <p:spPr>
          <a:xfrm>
            <a:off x="8203876" y="4498756"/>
            <a:ext cx="3928535" cy="5308922"/>
          </a:xfrm>
          <a:prstGeom prst="roundRect">
            <a:avLst/>
          </a:prstGeom>
          <a:solidFill>
            <a:srgbClr val="E9BFA3"/>
          </a:solidFill>
          <a:ln w="28575" cap="flat" cmpd="sng" algn="ctr">
            <a:solidFill>
              <a:srgbClr val="A76635"/>
            </a:solidFill>
            <a:prstDash val="solid"/>
            <a:miter lim="800000"/>
          </a:ln>
          <a:effectLst/>
        </p:spPr>
        <p:txBody>
          <a:bodyPr rtlCol="0" anchor="ctr"/>
          <a:lstStyle/>
          <a:p>
            <a:pPr algn="ctr" defTabSz="1371600">
              <a:defRPr/>
            </a:pPr>
            <a:r>
              <a:rPr lang="en-US" sz="3000" kern="0">
                <a:latin typeface="Avenir Light"/>
              </a:rPr>
              <a:t>Whistleblowing</a:t>
            </a:r>
          </a:p>
          <a:p>
            <a:pPr algn="ctr" defTabSz="1371600">
              <a:defRPr/>
            </a:pPr>
            <a:endParaRPr lang="en-US" sz="3000" kern="0">
              <a:latin typeface="Avenir Light"/>
            </a:endParaRPr>
          </a:p>
          <a:p>
            <a:pPr algn="ctr" defTabSz="1371600">
              <a:defRPr/>
            </a:pPr>
            <a:r>
              <a:rPr lang="en-US" sz="3000" kern="0">
                <a:latin typeface="Avenir Light"/>
              </a:rPr>
              <a:t>Accounting Standards</a:t>
            </a:r>
          </a:p>
          <a:p>
            <a:pPr algn="ctr" defTabSz="1371600">
              <a:defRPr/>
            </a:pPr>
            <a:endParaRPr lang="en-US" sz="3000" kern="0">
              <a:latin typeface="Avenir Light"/>
            </a:endParaRPr>
          </a:p>
          <a:p>
            <a:pPr algn="ctr" defTabSz="1371600">
              <a:defRPr/>
            </a:pPr>
            <a:r>
              <a:rPr lang="en-US" sz="3000" kern="0">
                <a:latin typeface="Avenir Light"/>
              </a:rPr>
              <a:t>ACNC</a:t>
            </a:r>
          </a:p>
          <a:p>
            <a:pPr algn="ctr" defTabSz="1371600">
              <a:defRPr/>
            </a:pPr>
            <a:endParaRPr lang="en-US" sz="3000" kern="0">
              <a:latin typeface="Avenir Light"/>
            </a:endParaRPr>
          </a:p>
          <a:p>
            <a:pPr algn="ctr" defTabSz="1371600">
              <a:defRPr/>
            </a:pPr>
            <a:r>
              <a:rPr lang="en-US" sz="3000" kern="0">
                <a:latin typeface="Avenir Light"/>
              </a:rPr>
              <a:t>DFAT</a:t>
            </a:r>
            <a:endParaRPr lang="en-AU" sz="3000" kern="0">
              <a:latin typeface="Avenir Light"/>
            </a:endParaRPr>
          </a:p>
        </p:txBody>
      </p:sp>
      <p:sp>
        <p:nvSpPr>
          <p:cNvPr id="9" name="Rectangle: Rounded Corners 8">
            <a:extLst>
              <a:ext uri="{FF2B5EF4-FFF2-40B4-BE49-F238E27FC236}">
                <a16:creationId xmlns:a16="http://schemas.microsoft.com/office/drawing/2014/main" id="{7307B1A1-40E9-21E6-2F0C-768DE31A8B10}"/>
              </a:ext>
            </a:extLst>
          </p:cNvPr>
          <p:cNvSpPr/>
          <p:nvPr/>
        </p:nvSpPr>
        <p:spPr>
          <a:xfrm>
            <a:off x="8203877" y="3525285"/>
            <a:ext cx="3928535" cy="1618215"/>
          </a:xfrm>
          <a:prstGeom prst="roundRect">
            <a:avLst/>
          </a:prstGeom>
          <a:solidFill>
            <a:srgbClr val="A76635"/>
          </a:solidFill>
          <a:ln w="12700" cap="flat" cmpd="sng" algn="ctr">
            <a:solidFill>
              <a:srgbClr val="A76635"/>
            </a:solidFill>
            <a:prstDash val="solid"/>
            <a:miter lim="800000"/>
          </a:ln>
          <a:effectLst/>
        </p:spPr>
        <p:txBody>
          <a:bodyPr rtlCol="0" anchor="ctr"/>
          <a:lstStyle/>
          <a:p>
            <a:pPr algn="ctr" defTabSz="1371600">
              <a:defRPr/>
            </a:pPr>
            <a:r>
              <a:rPr lang="en-US" sz="3000" kern="0">
                <a:solidFill>
                  <a:prstClr val="white"/>
                </a:solidFill>
                <a:latin typeface="Avenir Light"/>
              </a:rPr>
              <a:t>IMPROVE ALIGNMENT WITH OTHER STANDARDS</a:t>
            </a:r>
            <a:endParaRPr lang="en-AU" sz="3000" kern="0">
              <a:solidFill>
                <a:prstClr val="white"/>
              </a:solidFill>
              <a:latin typeface="Avenir Light"/>
            </a:endParaRPr>
          </a:p>
        </p:txBody>
      </p:sp>
    </p:spTree>
    <p:extLst>
      <p:ext uri="{BB962C8B-B14F-4D97-AF65-F5344CB8AC3E}">
        <p14:creationId xmlns:p14="http://schemas.microsoft.com/office/powerpoint/2010/main" val="704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07810" y="164777"/>
            <a:ext cx="9399519" cy="2585323"/>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ACFID Code and ACNC ECS</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4485D2-1F11-7625-8F6A-1AEF324B6DDD}"/>
              </a:ext>
            </a:extLst>
          </p:cNvPr>
          <p:cNvSpPr txBox="1"/>
          <p:nvPr/>
        </p:nvSpPr>
        <p:spPr>
          <a:xfrm>
            <a:off x="1323755" y="3604184"/>
            <a:ext cx="11249144" cy="1015663"/>
          </a:xfrm>
          <a:prstGeom prst="rect">
            <a:avLst/>
          </a:prstGeom>
          <a:noFill/>
        </p:spPr>
        <p:txBody>
          <a:bodyPr wrap="square" rtlCol="0">
            <a:spAutoFit/>
          </a:bodyPr>
          <a:lstStyle/>
          <a:p>
            <a:r>
              <a:rPr lang="en-US" sz="3000">
                <a:latin typeface="Avenir Book" panose="02000503020000020003" pitchFamily="2" charset="0"/>
              </a:rPr>
              <a:t>If a charity complies with the ACFID Code of Conduct, it is likely to meet the External Conduct Standards.</a:t>
            </a:r>
            <a:endParaRPr lang="en-AU" sz="3000">
              <a:latin typeface="Avenir Book" panose="02000503020000020003" pitchFamily="2" charset="0"/>
            </a:endParaRPr>
          </a:p>
        </p:txBody>
      </p:sp>
      <p:sp>
        <p:nvSpPr>
          <p:cNvPr id="3" name="TextBox 2">
            <a:extLst>
              <a:ext uri="{FF2B5EF4-FFF2-40B4-BE49-F238E27FC236}">
                <a16:creationId xmlns:a16="http://schemas.microsoft.com/office/drawing/2014/main" id="{1BCAFA8B-93E0-6A2B-29C8-A2489E59F950}"/>
              </a:ext>
            </a:extLst>
          </p:cNvPr>
          <p:cNvSpPr txBox="1"/>
          <p:nvPr/>
        </p:nvSpPr>
        <p:spPr>
          <a:xfrm>
            <a:off x="1323755" y="6743525"/>
            <a:ext cx="11249144" cy="1015663"/>
          </a:xfrm>
          <a:prstGeom prst="rect">
            <a:avLst/>
          </a:prstGeom>
          <a:noFill/>
        </p:spPr>
        <p:txBody>
          <a:bodyPr wrap="square" rtlCol="0">
            <a:spAutoFit/>
          </a:bodyPr>
          <a:lstStyle/>
          <a:p>
            <a:r>
              <a:rPr lang="en-US" sz="3000">
                <a:latin typeface="Avenir Book" panose="02000503020000020003" pitchFamily="2" charset="0"/>
              </a:rPr>
              <a:t>The ACNC and ACFID have worked together to map the revised ACFID Code to the External Conduct Standards. </a:t>
            </a:r>
            <a:endParaRPr lang="en-AU" sz="3000">
              <a:latin typeface="Avenir Book" panose="02000503020000020003" pitchFamily="2" charset="0"/>
            </a:endParaRPr>
          </a:p>
        </p:txBody>
      </p:sp>
      <p:sp>
        <p:nvSpPr>
          <p:cNvPr id="4" name="TextBox 3">
            <a:extLst>
              <a:ext uri="{FF2B5EF4-FFF2-40B4-BE49-F238E27FC236}">
                <a16:creationId xmlns:a16="http://schemas.microsoft.com/office/drawing/2014/main" id="{F9BF5FCE-79D5-410B-51B9-8455195C3C72}"/>
              </a:ext>
            </a:extLst>
          </p:cNvPr>
          <p:cNvSpPr txBox="1"/>
          <p:nvPr/>
        </p:nvSpPr>
        <p:spPr>
          <a:xfrm>
            <a:off x="1307809" y="5173854"/>
            <a:ext cx="11249144" cy="1015663"/>
          </a:xfrm>
          <a:prstGeom prst="rect">
            <a:avLst/>
          </a:prstGeom>
          <a:noFill/>
        </p:spPr>
        <p:txBody>
          <a:bodyPr wrap="square" rtlCol="0">
            <a:spAutoFit/>
          </a:bodyPr>
          <a:lstStyle/>
          <a:p>
            <a:r>
              <a:rPr lang="en-US" sz="3000">
                <a:latin typeface="Avenir Book" panose="02000503020000020003" pitchFamily="2" charset="0"/>
              </a:rPr>
              <a:t>However, the ACNC may still require a charity to demonstrate how it meets the External Conduct Standards.</a:t>
            </a:r>
            <a:endParaRPr lang="en-AU" sz="3000">
              <a:latin typeface="Avenir Book" panose="02000503020000020003" pitchFamily="2" charset="0"/>
            </a:endParaRPr>
          </a:p>
        </p:txBody>
      </p:sp>
      <p:pic>
        <p:nvPicPr>
          <p:cNvPr id="11" name="Picture 10">
            <a:extLst>
              <a:ext uri="{FF2B5EF4-FFF2-40B4-BE49-F238E27FC236}">
                <a16:creationId xmlns:a16="http://schemas.microsoft.com/office/drawing/2014/main" id="{6EEB6CBD-2947-CCA2-0C64-3F1648715C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6800" y="7570604"/>
            <a:ext cx="9165891" cy="24115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8872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797E9-5B7D-4D5A-86E9-8C42CDD3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6084" y="0"/>
            <a:ext cx="7091916" cy="4135098"/>
          </a:xfrm>
          <a:prstGeom prst="rect">
            <a:avLst/>
          </a:prstGeom>
        </p:spPr>
      </p:pic>
      <p:sp>
        <p:nvSpPr>
          <p:cNvPr id="6" name="TextBox 5">
            <a:extLst>
              <a:ext uri="{FF2B5EF4-FFF2-40B4-BE49-F238E27FC236}">
                <a16:creationId xmlns:a16="http://schemas.microsoft.com/office/drawing/2014/main" id="{07BD1267-9792-448F-8E0D-A183A875CB53}"/>
              </a:ext>
            </a:extLst>
          </p:cNvPr>
          <p:cNvSpPr txBox="1"/>
          <p:nvPr/>
        </p:nvSpPr>
        <p:spPr>
          <a:xfrm>
            <a:off x="1323755" y="1166819"/>
            <a:ext cx="11265089" cy="1338828"/>
          </a:xfrm>
          <a:prstGeom prst="rect">
            <a:avLst/>
          </a:prstGeom>
          <a:noFill/>
        </p:spPr>
        <p:txBody>
          <a:bodyPr wrap="square" rtlCol="0">
            <a:spAutoFit/>
          </a:bodyPr>
          <a:lstStyle/>
          <a:p>
            <a:pPr defTabSz="1371600">
              <a:defRPr/>
            </a:pPr>
            <a:r>
              <a:rPr lang="en-AU" sz="8100">
                <a:solidFill>
                  <a:srgbClr val="FFC000">
                    <a:lumMod val="50000"/>
                  </a:srgbClr>
                </a:solidFill>
                <a:latin typeface="Avenir Medium" panose="02000603020000020003" pitchFamily="2" charset="0"/>
              </a:rPr>
              <a:t>ACFID Resources</a:t>
            </a:r>
          </a:p>
        </p:txBody>
      </p:sp>
      <p:cxnSp>
        <p:nvCxnSpPr>
          <p:cNvPr id="8" name="Straight Connector 7">
            <a:extLst>
              <a:ext uri="{FF2B5EF4-FFF2-40B4-BE49-F238E27FC236}">
                <a16:creationId xmlns:a16="http://schemas.microsoft.com/office/drawing/2014/main" id="{880B3035-A3D4-48E9-B016-20C82C40B57D}"/>
              </a:ext>
            </a:extLst>
          </p:cNvPr>
          <p:cNvCxnSpPr/>
          <p:nvPr/>
        </p:nvCxnSpPr>
        <p:spPr>
          <a:xfrm>
            <a:off x="1180212" y="1"/>
            <a:ext cx="0" cy="25518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4485D2-1F11-7625-8F6A-1AEF324B6DDD}"/>
              </a:ext>
            </a:extLst>
          </p:cNvPr>
          <p:cNvSpPr txBox="1"/>
          <p:nvPr/>
        </p:nvSpPr>
        <p:spPr>
          <a:xfrm>
            <a:off x="1323755" y="2858997"/>
            <a:ext cx="10946904" cy="1477328"/>
          </a:xfrm>
          <a:prstGeom prst="rect">
            <a:avLst/>
          </a:prstGeom>
          <a:noFill/>
        </p:spPr>
        <p:txBody>
          <a:bodyPr wrap="square" rtlCol="0">
            <a:spAutoFit/>
          </a:bodyPr>
          <a:lstStyle/>
          <a:p>
            <a:r>
              <a:rPr lang="en-US" sz="3000" b="1">
                <a:latin typeface="Avenir Book" panose="02000503020000020003" pitchFamily="2" charset="0"/>
              </a:rPr>
              <a:t>Online Good Practice Toolkit – </a:t>
            </a:r>
            <a:r>
              <a:rPr lang="en-US" sz="3000" b="1">
                <a:solidFill>
                  <a:srgbClr val="7F6000"/>
                </a:solidFill>
                <a:latin typeface="Avenir Book" panose="02000503020000020003" pitchFamily="2" charset="0"/>
              </a:rPr>
              <a:t>acfid.asn.au/good-practice-toolkit </a:t>
            </a:r>
          </a:p>
          <a:p>
            <a:r>
              <a:rPr lang="en-US" sz="3000">
                <a:latin typeface="Avenir Book" panose="02000503020000020003" pitchFamily="2" charset="0"/>
              </a:rPr>
              <a:t>Curated resources and guidance to help organisations meet the standards in the Code</a:t>
            </a:r>
            <a:endParaRPr lang="en-AU" sz="3000">
              <a:latin typeface="Avenir Book" panose="02000503020000020003" pitchFamily="2" charset="0"/>
            </a:endParaRPr>
          </a:p>
        </p:txBody>
      </p:sp>
      <p:sp>
        <p:nvSpPr>
          <p:cNvPr id="4" name="TextBox 3">
            <a:extLst>
              <a:ext uri="{FF2B5EF4-FFF2-40B4-BE49-F238E27FC236}">
                <a16:creationId xmlns:a16="http://schemas.microsoft.com/office/drawing/2014/main" id="{F9BF5FCE-79D5-410B-51B9-8455195C3C72}"/>
              </a:ext>
            </a:extLst>
          </p:cNvPr>
          <p:cNvSpPr txBox="1"/>
          <p:nvPr/>
        </p:nvSpPr>
        <p:spPr>
          <a:xfrm>
            <a:off x="1323754" y="4765815"/>
            <a:ext cx="11249144" cy="3323987"/>
          </a:xfrm>
          <a:prstGeom prst="rect">
            <a:avLst/>
          </a:prstGeom>
          <a:noFill/>
        </p:spPr>
        <p:txBody>
          <a:bodyPr wrap="square" rtlCol="0">
            <a:spAutoFit/>
          </a:bodyPr>
          <a:lstStyle/>
          <a:p>
            <a:r>
              <a:rPr lang="en-US" sz="3000" b="1">
                <a:latin typeface="Avenir Book" panose="02000503020000020003" pitchFamily="2" charset="0"/>
              </a:rPr>
              <a:t>Policy Guidance</a:t>
            </a:r>
          </a:p>
          <a:p>
            <a:r>
              <a:rPr lang="en-US" sz="3000">
                <a:latin typeface="Avenir Book" panose="02000503020000020003" pitchFamily="2" charset="0"/>
              </a:rPr>
              <a:t>More detailed policy guidance in specific areas:</a:t>
            </a:r>
          </a:p>
          <a:p>
            <a:pPr marL="514350" indent="-514350">
              <a:buFontTx/>
              <a:buChar char="-"/>
            </a:pPr>
            <a:r>
              <a:rPr lang="en-US" sz="3000">
                <a:latin typeface="Avenir Book" panose="02000503020000020003" pitchFamily="2" charset="0"/>
              </a:rPr>
              <a:t>Child safeguarding</a:t>
            </a:r>
          </a:p>
          <a:p>
            <a:pPr marL="514350" indent="-514350">
              <a:buFontTx/>
              <a:buChar char="-"/>
            </a:pPr>
            <a:r>
              <a:rPr lang="en-US" sz="3000">
                <a:latin typeface="Avenir Book" panose="02000503020000020003" pitchFamily="2" charset="0"/>
              </a:rPr>
              <a:t>Complaints handling</a:t>
            </a:r>
          </a:p>
          <a:p>
            <a:pPr marL="514350" indent="-514350">
              <a:buFontTx/>
              <a:buChar char="-"/>
            </a:pPr>
            <a:r>
              <a:rPr lang="en-US" sz="3000">
                <a:latin typeface="Avenir Book" panose="02000503020000020003" pitchFamily="2" charset="0"/>
              </a:rPr>
              <a:t>Prevention of financial wrongdoing</a:t>
            </a:r>
          </a:p>
          <a:p>
            <a:pPr marL="514350" indent="-514350">
              <a:buFontTx/>
              <a:buChar char="-"/>
            </a:pPr>
            <a:r>
              <a:rPr lang="en-US" sz="3000">
                <a:latin typeface="Avenir Book" panose="02000503020000020003" pitchFamily="2" charset="0"/>
              </a:rPr>
              <a:t>Disability inclusion</a:t>
            </a:r>
          </a:p>
          <a:p>
            <a:pPr marL="514350" indent="-514350">
              <a:buFontTx/>
              <a:buChar char="-"/>
            </a:pPr>
            <a:endParaRPr lang="en-AU" sz="3000">
              <a:solidFill>
                <a:schemeClr val="bg1">
                  <a:lumMod val="50000"/>
                </a:schemeClr>
              </a:solidFill>
              <a:latin typeface="Avenir Book" panose="02000503020000020003" pitchFamily="2" charset="0"/>
            </a:endParaRPr>
          </a:p>
        </p:txBody>
      </p:sp>
      <p:pic>
        <p:nvPicPr>
          <p:cNvPr id="9" name="Picture 8">
            <a:extLst>
              <a:ext uri="{FF2B5EF4-FFF2-40B4-BE49-F238E27FC236}">
                <a16:creationId xmlns:a16="http://schemas.microsoft.com/office/drawing/2014/main" id="{E82C4331-00A7-17B9-AE70-13D1BD2A66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50158">
            <a:off x="9746960" y="4533631"/>
            <a:ext cx="2169075" cy="3080609"/>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4052140E-685B-79F2-4740-F55ACB74C7F9}"/>
              </a:ext>
            </a:extLst>
          </p:cNvPr>
          <p:cNvSpPr txBox="1"/>
          <p:nvPr/>
        </p:nvSpPr>
        <p:spPr>
          <a:xfrm>
            <a:off x="1180213" y="8358020"/>
            <a:ext cx="11249144" cy="1015663"/>
          </a:xfrm>
          <a:prstGeom prst="rect">
            <a:avLst/>
          </a:prstGeom>
          <a:noFill/>
        </p:spPr>
        <p:txBody>
          <a:bodyPr wrap="square" rtlCol="0">
            <a:spAutoFit/>
          </a:bodyPr>
          <a:lstStyle/>
          <a:p>
            <a:r>
              <a:rPr lang="en-US" sz="3000" b="1">
                <a:latin typeface="Avenir Book" panose="02000503020000020003" pitchFamily="2" charset="0"/>
              </a:rPr>
              <a:t>E-learning modules – </a:t>
            </a:r>
            <a:r>
              <a:rPr lang="en-US" sz="3000" b="1">
                <a:solidFill>
                  <a:srgbClr val="7F6000"/>
                </a:solidFill>
                <a:latin typeface="Avenir Book" panose="02000503020000020003" pitchFamily="2" charset="0"/>
              </a:rPr>
              <a:t>learnwithacfid.com </a:t>
            </a:r>
          </a:p>
          <a:p>
            <a:pPr marL="514350" indent="-514350">
              <a:buFontTx/>
              <a:buChar char="-"/>
            </a:pPr>
            <a:endParaRPr lang="en-AU" sz="3000">
              <a:solidFill>
                <a:schemeClr val="bg1">
                  <a:lumMod val="50000"/>
                </a:schemeClr>
              </a:solidFill>
              <a:latin typeface="Avenir Book" panose="02000503020000020003" pitchFamily="2" charset="0"/>
            </a:endParaRPr>
          </a:p>
        </p:txBody>
      </p:sp>
      <p:pic>
        <p:nvPicPr>
          <p:cNvPr id="12" name="Picture 11">
            <a:extLst>
              <a:ext uri="{FF2B5EF4-FFF2-40B4-BE49-F238E27FC236}">
                <a16:creationId xmlns:a16="http://schemas.microsoft.com/office/drawing/2014/main" id="{5242B190-6ADD-217E-ABCB-06CA00ADD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8734" y="7946665"/>
            <a:ext cx="4141932" cy="2279087"/>
          </a:xfrm>
          <a:prstGeom prst="rect">
            <a:avLst/>
          </a:prstGeom>
        </p:spPr>
      </p:pic>
      <p:pic>
        <p:nvPicPr>
          <p:cNvPr id="14" name="Picture 13">
            <a:extLst>
              <a:ext uri="{FF2B5EF4-FFF2-40B4-BE49-F238E27FC236}">
                <a16:creationId xmlns:a16="http://schemas.microsoft.com/office/drawing/2014/main" id="{957969D1-E783-570E-FC29-11CFBE7800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90314" y="7946665"/>
            <a:ext cx="4375554" cy="2279087"/>
          </a:xfrm>
          <a:prstGeom prst="rect">
            <a:avLst/>
          </a:prstGeom>
        </p:spPr>
      </p:pic>
      <p:pic>
        <p:nvPicPr>
          <p:cNvPr id="16" name="Picture 15">
            <a:extLst>
              <a:ext uri="{FF2B5EF4-FFF2-40B4-BE49-F238E27FC236}">
                <a16:creationId xmlns:a16="http://schemas.microsoft.com/office/drawing/2014/main" id="{C65117AA-6D13-6789-DBFE-5C4B7C3129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325143">
            <a:off x="11795410" y="3961727"/>
            <a:ext cx="2228150" cy="3199728"/>
          </a:xfrm>
          <a:prstGeom prst="rect">
            <a:avLst/>
          </a:prstGeom>
          <a:effectLst>
            <a:outerShdw blurRad="50800" dist="38100" dir="2700000" algn="tl" rotWithShape="0">
              <a:prstClr val="black">
                <a:alpha val="40000"/>
              </a:prstClr>
            </a:outerShdw>
          </a:effectLst>
        </p:spPr>
      </p:pic>
      <p:pic>
        <p:nvPicPr>
          <p:cNvPr id="18" name="Picture 17" descr="A qr code on a white background&#10;&#10;Description automatically generated">
            <a:extLst>
              <a:ext uri="{FF2B5EF4-FFF2-40B4-BE49-F238E27FC236}">
                <a16:creationId xmlns:a16="http://schemas.microsoft.com/office/drawing/2014/main" id="{98EB381A-7540-13D3-72E6-A46506BD59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365982" y="4132697"/>
            <a:ext cx="3703815" cy="3703815"/>
          </a:xfrm>
          <a:prstGeom prst="rect">
            <a:avLst/>
          </a:prstGeom>
        </p:spPr>
      </p:pic>
    </p:spTree>
    <p:extLst>
      <p:ext uri="{BB962C8B-B14F-4D97-AF65-F5344CB8AC3E}">
        <p14:creationId xmlns:p14="http://schemas.microsoft.com/office/powerpoint/2010/main" val="225170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watering can&#10;&#10;Description automatically generated">
            <a:extLst>
              <a:ext uri="{FF2B5EF4-FFF2-40B4-BE49-F238E27FC236}">
                <a16:creationId xmlns:a16="http://schemas.microsoft.com/office/drawing/2014/main" id="{893BF2AF-8908-4EEE-742E-3BD3C3142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3715994" cy="10286997"/>
          </a:xfrm>
          <a:prstGeom prst="rect">
            <a:avLst/>
          </a:prstGeom>
        </p:spPr>
      </p:pic>
      <p:sp>
        <p:nvSpPr>
          <p:cNvPr id="5" name="Rectangle 4">
            <a:extLst>
              <a:ext uri="{FF2B5EF4-FFF2-40B4-BE49-F238E27FC236}">
                <a16:creationId xmlns:a16="http://schemas.microsoft.com/office/drawing/2014/main" id="{29D890BE-FFDE-9E73-63F4-DA99E4E6FF6D}"/>
              </a:ext>
            </a:extLst>
          </p:cNvPr>
          <p:cNvSpPr/>
          <p:nvPr/>
        </p:nvSpPr>
        <p:spPr>
          <a:xfrm>
            <a:off x="10467474" y="0"/>
            <a:ext cx="7820526" cy="102869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sz="2700"/>
          </a:p>
        </p:txBody>
      </p:sp>
      <p:sp>
        <p:nvSpPr>
          <p:cNvPr id="7" name="TextBox 6">
            <a:extLst>
              <a:ext uri="{FF2B5EF4-FFF2-40B4-BE49-F238E27FC236}">
                <a16:creationId xmlns:a16="http://schemas.microsoft.com/office/drawing/2014/main" id="{803CBCBF-E709-4753-AA93-04018AEC9C9E}"/>
              </a:ext>
            </a:extLst>
          </p:cNvPr>
          <p:cNvSpPr txBox="1"/>
          <p:nvPr/>
        </p:nvSpPr>
        <p:spPr>
          <a:xfrm>
            <a:off x="10858620" y="1114413"/>
            <a:ext cx="8072649" cy="923330"/>
          </a:xfrm>
          <a:prstGeom prst="rect">
            <a:avLst/>
          </a:prstGeom>
          <a:noFill/>
        </p:spPr>
        <p:txBody>
          <a:bodyPr wrap="square" rtlCol="0">
            <a:spAutoFit/>
          </a:bodyPr>
          <a:lstStyle/>
          <a:p>
            <a:r>
              <a:rPr lang="en-AU" sz="5400">
                <a:solidFill>
                  <a:schemeClr val="bg1"/>
                </a:solidFill>
                <a:effectLst>
                  <a:outerShdw blurRad="63500" sx="102000" sy="102000" algn="ctr" rotWithShape="0">
                    <a:prstClr val="black">
                      <a:alpha val="40000"/>
                    </a:prstClr>
                  </a:outerShdw>
                </a:effectLst>
                <a:latin typeface="Avenir Medium" panose="02000603020000020003" pitchFamily="2" charset="0"/>
              </a:rPr>
              <a:t>CONTACT US</a:t>
            </a:r>
          </a:p>
        </p:txBody>
      </p:sp>
      <p:cxnSp>
        <p:nvCxnSpPr>
          <p:cNvPr id="8" name="Straight Connector 7">
            <a:extLst>
              <a:ext uri="{FF2B5EF4-FFF2-40B4-BE49-F238E27FC236}">
                <a16:creationId xmlns:a16="http://schemas.microsoft.com/office/drawing/2014/main" id="{9E273D29-884C-495B-BE79-93F569864D81}"/>
              </a:ext>
            </a:extLst>
          </p:cNvPr>
          <p:cNvCxnSpPr>
            <a:cxnSpLocks/>
          </p:cNvCxnSpPr>
          <p:nvPr/>
        </p:nvCxnSpPr>
        <p:spPr>
          <a:xfrm>
            <a:off x="11037311" y="2083910"/>
            <a:ext cx="63462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2DB044-9561-4B81-BD16-C32467DCFF7D}"/>
              </a:ext>
            </a:extLst>
          </p:cNvPr>
          <p:cNvSpPr txBox="1"/>
          <p:nvPr/>
        </p:nvSpPr>
        <p:spPr>
          <a:xfrm>
            <a:off x="11721840" y="2489324"/>
            <a:ext cx="6346209" cy="507831"/>
          </a:xfrm>
          <a:prstGeom prst="rect">
            <a:avLst/>
          </a:prstGeom>
          <a:noFill/>
        </p:spPr>
        <p:txBody>
          <a:bodyPr wrap="square" rtlCol="0">
            <a:spAutoFit/>
          </a:bodyPr>
          <a:lstStyle/>
          <a:p>
            <a:r>
              <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rPr>
              <a:t>acfid.asn.au</a:t>
            </a:r>
          </a:p>
        </p:txBody>
      </p:sp>
      <p:sp>
        <p:nvSpPr>
          <p:cNvPr id="15" name="Freeform 20">
            <a:extLst>
              <a:ext uri="{FF2B5EF4-FFF2-40B4-BE49-F238E27FC236}">
                <a16:creationId xmlns:a16="http://schemas.microsoft.com/office/drawing/2014/main" id="{02B5B15B-4291-42F3-85DD-0C940A9B8159}"/>
              </a:ext>
            </a:extLst>
          </p:cNvPr>
          <p:cNvSpPr>
            <a:spLocks/>
          </p:cNvSpPr>
          <p:nvPr/>
        </p:nvSpPr>
        <p:spPr bwMode="auto">
          <a:xfrm>
            <a:off x="11122100" y="2581477"/>
            <a:ext cx="311945" cy="385763"/>
          </a:xfrm>
          <a:custGeom>
            <a:avLst/>
            <a:gdLst>
              <a:gd name="T0" fmla="*/ 161 w 161"/>
              <a:gd name="T1" fmla="*/ 141 h 162"/>
              <a:gd name="T2" fmla="*/ 97 w 161"/>
              <a:gd name="T3" fmla="*/ 76 h 162"/>
              <a:gd name="T4" fmla="*/ 149 w 161"/>
              <a:gd name="T5" fmla="*/ 50 h 162"/>
              <a:gd name="T6" fmla="*/ 0 w 161"/>
              <a:gd name="T7" fmla="*/ 0 h 162"/>
              <a:gd name="T8" fmla="*/ 50 w 161"/>
              <a:gd name="T9" fmla="*/ 150 h 162"/>
              <a:gd name="T10" fmla="*/ 76 w 161"/>
              <a:gd name="T11" fmla="*/ 99 h 162"/>
              <a:gd name="T12" fmla="*/ 139 w 161"/>
              <a:gd name="T13" fmla="*/ 162 h 162"/>
              <a:gd name="T14" fmla="*/ 161 w 161"/>
              <a:gd name="T15" fmla="*/ 141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 h="162">
                <a:moveTo>
                  <a:pt x="161" y="141"/>
                </a:moveTo>
                <a:lnTo>
                  <a:pt x="97" y="76"/>
                </a:lnTo>
                <a:lnTo>
                  <a:pt x="149" y="50"/>
                </a:lnTo>
                <a:lnTo>
                  <a:pt x="0" y="0"/>
                </a:lnTo>
                <a:lnTo>
                  <a:pt x="50" y="150"/>
                </a:lnTo>
                <a:lnTo>
                  <a:pt x="76" y="99"/>
                </a:lnTo>
                <a:lnTo>
                  <a:pt x="139" y="162"/>
                </a:lnTo>
                <a:lnTo>
                  <a:pt x="16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8" name="TextBox 17">
            <a:extLst>
              <a:ext uri="{FF2B5EF4-FFF2-40B4-BE49-F238E27FC236}">
                <a16:creationId xmlns:a16="http://schemas.microsoft.com/office/drawing/2014/main" id="{62B3A648-C831-4118-B92E-C83BBC77C205}"/>
              </a:ext>
            </a:extLst>
          </p:cNvPr>
          <p:cNvSpPr txBox="1"/>
          <p:nvPr/>
        </p:nvSpPr>
        <p:spPr>
          <a:xfrm>
            <a:off x="11721840" y="3321598"/>
            <a:ext cx="6346209" cy="507831"/>
          </a:xfrm>
          <a:prstGeom prst="rect">
            <a:avLst/>
          </a:prstGeom>
          <a:noFill/>
        </p:spPr>
        <p:txBody>
          <a:bodyPr wrap="square" rtlCol="0">
            <a:spAutoFit/>
          </a:bodyPr>
          <a:lstStyle/>
          <a:p>
            <a:r>
              <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rPr>
              <a:t>membership@acfid.asn.au</a:t>
            </a:r>
          </a:p>
        </p:txBody>
      </p:sp>
      <p:pic>
        <p:nvPicPr>
          <p:cNvPr id="6" name="Picture 5">
            <a:extLst>
              <a:ext uri="{FF2B5EF4-FFF2-40B4-BE49-F238E27FC236}">
                <a16:creationId xmlns:a16="http://schemas.microsoft.com/office/drawing/2014/main" id="{579812A0-62BF-492D-B356-7A0258998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39386" y="8766196"/>
            <a:ext cx="4997471" cy="1236386"/>
          </a:xfrm>
          <a:prstGeom prst="rect">
            <a:avLst/>
          </a:prstGeom>
        </p:spPr>
      </p:pic>
      <p:sp>
        <p:nvSpPr>
          <p:cNvPr id="12" name="Freeform 18">
            <a:extLst>
              <a:ext uri="{FF2B5EF4-FFF2-40B4-BE49-F238E27FC236}">
                <a16:creationId xmlns:a16="http://schemas.microsoft.com/office/drawing/2014/main" id="{ACC37F45-10A8-4AA7-8177-A5C1E71A7FCD}"/>
              </a:ext>
            </a:extLst>
          </p:cNvPr>
          <p:cNvSpPr>
            <a:spLocks/>
          </p:cNvSpPr>
          <p:nvPr/>
        </p:nvSpPr>
        <p:spPr bwMode="auto">
          <a:xfrm>
            <a:off x="11180040" y="4130153"/>
            <a:ext cx="222105" cy="487662"/>
          </a:xfrm>
          <a:custGeom>
            <a:avLst/>
            <a:gdLst>
              <a:gd name="T0" fmla="*/ 120 w 120"/>
              <a:gd name="T1" fmla="*/ 2 h 258"/>
              <a:gd name="T2" fmla="*/ 120 w 120"/>
              <a:gd name="T3" fmla="*/ 43 h 258"/>
              <a:gd name="T4" fmla="*/ 82 w 120"/>
              <a:gd name="T5" fmla="*/ 52 h 258"/>
              <a:gd name="T6" fmla="*/ 80 w 120"/>
              <a:gd name="T7" fmla="*/ 90 h 258"/>
              <a:gd name="T8" fmla="*/ 120 w 120"/>
              <a:gd name="T9" fmla="*/ 90 h 258"/>
              <a:gd name="T10" fmla="*/ 112 w 120"/>
              <a:gd name="T11" fmla="*/ 130 h 258"/>
              <a:gd name="T12" fmla="*/ 80 w 120"/>
              <a:gd name="T13" fmla="*/ 130 h 258"/>
              <a:gd name="T14" fmla="*/ 80 w 120"/>
              <a:gd name="T15" fmla="*/ 258 h 258"/>
              <a:gd name="T16" fmla="*/ 24 w 120"/>
              <a:gd name="T17" fmla="*/ 258 h 258"/>
              <a:gd name="T18" fmla="*/ 24 w 120"/>
              <a:gd name="T19" fmla="*/ 130 h 258"/>
              <a:gd name="T20" fmla="*/ 0 w 120"/>
              <a:gd name="T21" fmla="*/ 130 h 258"/>
              <a:gd name="T22" fmla="*/ 0 w 120"/>
              <a:gd name="T23" fmla="*/ 90 h 258"/>
              <a:gd name="T24" fmla="*/ 24 w 120"/>
              <a:gd name="T25" fmla="*/ 90 h 258"/>
              <a:gd name="T26" fmla="*/ 40 w 120"/>
              <a:gd name="T27" fmla="*/ 17 h 258"/>
              <a:gd name="T28" fmla="*/ 120 w 120"/>
              <a:gd name="T29" fmla="*/ 2 h 2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3" name="Freeform 6">
            <a:extLst>
              <a:ext uri="{FF2B5EF4-FFF2-40B4-BE49-F238E27FC236}">
                <a16:creationId xmlns:a16="http://schemas.microsoft.com/office/drawing/2014/main" id="{8864894B-3BD8-4EA0-9B8F-ED47A4A0CBC8}"/>
              </a:ext>
            </a:extLst>
          </p:cNvPr>
          <p:cNvSpPr>
            <a:spLocks noEditPoints="1"/>
          </p:cNvSpPr>
          <p:nvPr/>
        </p:nvSpPr>
        <p:spPr bwMode="auto">
          <a:xfrm>
            <a:off x="11127882" y="4944596"/>
            <a:ext cx="383382" cy="385764"/>
          </a:xfrm>
          <a:custGeom>
            <a:avLst/>
            <a:gdLst>
              <a:gd name="T0" fmla="*/ 199 w 256"/>
              <a:gd name="T1" fmla="*/ 244 h 244"/>
              <a:gd name="T2" fmla="*/ 199 w 256"/>
              <a:gd name="T3" fmla="*/ 155 h 244"/>
              <a:gd name="T4" fmla="*/ 172 w 256"/>
              <a:gd name="T5" fmla="*/ 119 h 244"/>
              <a:gd name="T6" fmla="*/ 142 w 256"/>
              <a:gd name="T7" fmla="*/ 156 h 244"/>
              <a:gd name="T8" fmla="*/ 142 w 256"/>
              <a:gd name="T9" fmla="*/ 244 h 244"/>
              <a:gd name="T10" fmla="*/ 85 w 256"/>
              <a:gd name="T11" fmla="*/ 244 h 244"/>
              <a:gd name="T12" fmla="*/ 85 w 256"/>
              <a:gd name="T13" fmla="*/ 81 h 244"/>
              <a:gd name="T14" fmla="*/ 142 w 256"/>
              <a:gd name="T15" fmla="*/ 81 h 244"/>
              <a:gd name="T16" fmla="*/ 142 w 256"/>
              <a:gd name="T17" fmla="*/ 103 h 244"/>
              <a:gd name="T18" fmla="*/ 194 w 256"/>
              <a:gd name="T19" fmla="*/ 76 h 244"/>
              <a:gd name="T20" fmla="*/ 256 w 256"/>
              <a:gd name="T21" fmla="*/ 152 h 244"/>
              <a:gd name="T22" fmla="*/ 256 w 256"/>
              <a:gd name="T23" fmla="*/ 244 h 244"/>
              <a:gd name="T24" fmla="*/ 199 w 256"/>
              <a:gd name="T25" fmla="*/ 244 h 244"/>
              <a:gd name="T26" fmla="*/ 32 w 256"/>
              <a:gd name="T27" fmla="*/ 57 h 244"/>
              <a:gd name="T28" fmla="*/ 0 w 256"/>
              <a:gd name="T29" fmla="*/ 29 h 244"/>
              <a:gd name="T30" fmla="*/ 32 w 256"/>
              <a:gd name="T31" fmla="*/ 0 h 244"/>
              <a:gd name="T32" fmla="*/ 64 w 256"/>
              <a:gd name="T33" fmla="*/ 29 h 244"/>
              <a:gd name="T34" fmla="*/ 32 w 256"/>
              <a:gd name="T35" fmla="*/ 57 h 244"/>
              <a:gd name="T36" fmla="*/ 60 w 256"/>
              <a:gd name="T37" fmla="*/ 244 h 244"/>
              <a:gd name="T38" fmla="*/ 3 w 256"/>
              <a:gd name="T39" fmla="*/ 244 h 244"/>
              <a:gd name="T40" fmla="*/ 3 w 256"/>
              <a:gd name="T41" fmla="*/ 81 h 244"/>
              <a:gd name="T42" fmla="*/ 60 w 256"/>
              <a:gd name="T43" fmla="*/ 81 h 244"/>
              <a:gd name="T44" fmla="*/ 60 w 256"/>
              <a:gd name="T45" fmla="*/ 244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244">
                <a:moveTo>
                  <a:pt x="199" y="244"/>
                </a:moveTo>
                <a:cubicBezTo>
                  <a:pt x="199" y="155"/>
                  <a:pt x="199" y="155"/>
                  <a:pt x="199" y="155"/>
                </a:cubicBezTo>
                <a:cubicBezTo>
                  <a:pt x="199" y="137"/>
                  <a:pt x="194" y="119"/>
                  <a:pt x="172" y="119"/>
                </a:cubicBezTo>
                <a:cubicBezTo>
                  <a:pt x="151" y="119"/>
                  <a:pt x="142" y="137"/>
                  <a:pt x="142" y="156"/>
                </a:cubicBezTo>
                <a:cubicBezTo>
                  <a:pt x="142" y="244"/>
                  <a:pt x="142" y="244"/>
                  <a:pt x="142" y="244"/>
                </a:cubicBezTo>
                <a:cubicBezTo>
                  <a:pt x="85" y="244"/>
                  <a:pt x="85" y="244"/>
                  <a:pt x="85" y="244"/>
                </a:cubicBezTo>
                <a:cubicBezTo>
                  <a:pt x="85" y="81"/>
                  <a:pt x="85" y="81"/>
                  <a:pt x="85" y="81"/>
                </a:cubicBezTo>
                <a:cubicBezTo>
                  <a:pt x="142" y="81"/>
                  <a:pt x="142" y="81"/>
                  <a:pt x="142" y="81"/>
                </a:cubicBezTo>
                <a:cubicBezTo>
                  <a:pt x="142" y="103"/>
                  <a:pt x="142" y="103"/>
                  <a:pt x="142" y="103"/>
                </a:cubicBezTo>
                <a:cubicBezTo>
                  <a:pt x="157" y="84"/>
                  <a:pt x="170" y="76"/>
                  <a:pt x="194" y="76"/>
                </a:cubicBezTo>
                <a:cubicBezTo>
                  <a:pt x="217" y="76"/>
                  <a:pt x="256" y="87"/>
                  <a:pt x="256" y="152"/>
                </a:cubicBezTo>
                <a:cubicBezTo>
                  <a:pt x="256" y="244"/>
                  <a:pt x="256" y="244"/>
                  <a:pt x="256" y="244"/>
                </a:cubicBezTo>
                <a:lnTo>
                  <a:pt x="199" y="244"/>
                </a:lnTo>
                <a:close/>
                <a:moveTo>
                  <a:pt x="32" y="57"/>
                </a:moveTo>
                <a:cubicBezTo>
                  <a:pt x="14" y="57"/>
                  <a:pt x="0" y="45"/>
                  <a:pt x="0" y="29"/>
                </a:cubicBezTo>
                <a:cubicBezTo>
                  <a:pt x="0" y="13"/>
                  <a:pt x="14" y="0"/>
                  <a:pt x="32" y="0"/>
                </a:cubicBezTo>
                <a:cubicBezTo>
                  <a:pt x="50" y="0"/>
                  <a:pt x="64" y="13"/>
                  <a:pt x="64" y="29"/>
                </a:cubicBezTo>
                <a:cubicBezTo>
                  <a:pt x="64" y="45"/>
                  <a:pt x="50" y="57"/>
                  <a:pt x="32" y="57"/>
                </a:cubicBezTo>
                <a:moveTo>
                  <a:pt x="60" y="244"/>
                </a:moveTo>
                <a:cubicBezTo>
                  <a:pt x="3" y="244"/>
                  <a:pt x="3" y="244"/>
                  <a:pt x="3" y="244"/>
                </a:cubicBezTo>
                <a:cubicBezTo>
                  <a:pt x="3" y="81"/>
                  <a:pt x="3" y="81"/>
                  <a:pt x="3" y="81"/>
                </a:cubicBezTo>
                <a:cubicBezTo>
                  <a:pt x="60" y="81"/>
                  <a:pt x="60" y="81"/>
                  <a:pt x="60" y="81"/>
                </a:cubicBezTo>
                <a:lnTo>
                  <a:pt x="60" y="2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4" name="Freeform 16">
            <a:extLst>
              <a:ext uri="{FF2B5EF4-FFF2-40B4-BE49-F238E27FC236}">
                <a16:creationId xmlns:a16="http://schemas.microsoft.com/office/drawing/2014/main" id="{B29E64CE-E577-4455-BBF4-F00914FAD8A6}"/>
              </a:ext>
            </a:extLst>
          </p:cNvPr>
          <p:cNvSpPr>
            <a:spLocks/>
          </p:cNvSpPr>
          <p:nvPr/>
        </p:nvSpPr>
        <p:spPr bwMode="auto">
          <a:xfrm>
            <a:off x="11081260" y="5794574"/>
            <a:ext cx="463154" cy="385763"/>
          </a:xfrm>
          <a:custGeom>
            <a:avLst/>
            <a:gdLst>
              <a:gd name="T0" fmla="*/ 174 w 256"/>
              <a:gd name="T1" fmla="*/ 0 h 210"/>
              <a:gd name="T2" fmla="*/ 216 w 256"/>
              <a:gd name="T3" fmla="*/ 16 h 210"/>
              <a:gd name="T4" fmla="*/ 243 w 256"/>
              <a:gd name="T5" fmla="*/ 7 h 210"/>
              <a:gd name="T6" fmla="*/ 249 w 256"/>
              <a:gd name="T7" fmla="*/ 4 h 210"/>
              <a:gd name="T8" fmla="*/ 232 w 256"/>
              <a:gd name="T9" fmla="*/ 29 h 210"/>
              <a:gd name="T10" fmla="*/ 226 w 256"/>
              <a:gd name="T11" fmla="*/ 33 h 210"/>
              <a:gd name="T12" fmla="*/ 226 w 256"/>
              <a:gd name="T13" fmla="*/ 33 h 210"/>
              <a:gd name="T14" fmla="*/ 256 w 256"/>
              <a:gd name="T15" fmla="*/ 25 h 210"/>
              <a:gd name="T16" fmla="*/ 256 w 256"/>
              <a:gd name="T17" fmla="*/ 25 h 210"/>
              <a:gd name="T18" fmla="*/ 238 w 256"/>
              <a:gd name="T19" fmla="*/ 45 h 210"/>
              <a:gd name="T20" fmla="*/ 230 w 256"/>
              <a:gd name="T21" fmla="*/ 52 h 210"/>
              <a:gd name="T22" fmla="*/ 228 w 256"/>
              <a:gd name="T23" fmla="*/ 85 h 210"/>
              <a:gd name="T24" fmla="*/ 125 w 256"/>
              <a:gd name="T25" fmla="*/ 202 h 210"/>
              <a:gd name="T26" fmla="*/ 50 w 256"/>
              <a:gd name="T27" fmla="*/ 205 h 210"/>
              <a:gd name="T28" fmla="*/ 19 w 256"/>
              <a:gd name="T29" fmla="*/ 195 h 210"/>
              <a:gd name="T30" fmla="*/ 5 w 256"/>
              <a:gd name="T31" fmla="*/ 187 h 210"/>
              <a:gd name="T32" fmla="*/ 0 w 256"/>
              <a:gd name="T33" fmla="*/ 184 h 210"/>
              <a:gd name="T34" fmla="*/ 17 w 256"/>
              <a:gd name="T35" fmla="*/ 185 h 210"/>
              <a:gd name="T36" fmla="*/ 32 w 256"/>
              <a:gd name="T37" fmla="*/ 183 h 210"/>
              <a:gd name="T38" fmla="*/ 63 w 256"/>
              <a:gd name="T39" fmla="*/ 172 h 210"/>
              <a:gd name="T40" fmla="*/ 78 w 256"/>
              <a:gd name="T41" fmla="*/ 162 h 210"/>
              <a:gd name="T42" fmla="*/ 62 w 256"/>
              <a:gd name="T43" fmla="*/ 160 h 210"/>
              <a:gd name="T44" fmla="*/ 29 w 256"/>
              <a:gd name="T45" fmla="*/ 126 h 210"/>
              <a:gd name="T46" fmla="*/ 52 w 256"/>
              <a:gd name="T47" fmla="*/ 125 h 210"/>
              <a:gd name="T48" fmla="*/ 35 w 256"/>
              <a:gd name="T49" fmla="*/ 118 h 210"/>
              <a:gd name="T50" fmla="*/ 10 w 256"/>
              <a:gd name="T51" fmla="*/ 73 h 210"/>
              <a:gd name="T52" fmla="*/ 16 w 256"/>
              <a:gd name="T53" fmla="*/ 76 h 210"/>
              <a:gd name="T54" fmla="*/ 27 w 256"/>
              <a:gd name="T55" fmla="*/ 79 h 210"/>
              <a:gd name="T56" fmla="*/ 34 w 256"/>
              <a:gd name="T57" fmla="*/ 79 h 210"/>
              <a:gd name="T58" fmla="*/ 33 w 256"/>
              <a:gd name="T59" fmla="*/ 79 h 210"/>
              <a:gd name="T60" fmla="*/ 24 w 256"/>
              <a:gd name="T61" fmla="*/ 71 h 210"/>
              <a:gd name="T62" fmla="*/ 12 w 256"/>
              <a:gd name="T63" fmla="*/ 23 h 210"/>
              <a:gd name="T64" fmla="*/ 18 w 256"/>
              <a:gd name="T65" fmla="*/ 10 h 210"/>
              <a:gd name="T66" fmla="*/ 18 w 256"/>
              <a:gd name="T67" fmla="*/ 10 h 210"/>
              <a:gd name="T68" fmla="*/ 23 w 256"/>
              <a:gd name="T69" fmla="*/ 15 h 210"/>
              <a:gd name="T70" fmla="*/ 38 w 256"/>
              <a:gd name="T71" fmla="*/ 30 h 210"/>
              <a:gd name="T72" fmla="*/ 103 w 256"/>
              <a:gd name="T73" fmla="*/ 61 h 210"/>
              <a:gd name="T74" fmla="*/ 126 w 256"/>
              <a:gd name="T75" fmla="*/ 64 h 210"/>
              <a:gd name="T76" fmla="*/ 126 w 256"/>
              <a:gd name="T77" fmla="*/ 40 h 210"/>
              <a:gd name="T78" fmla="*/ 156 w 256"/>
              <a:gd name="T79" fmla="*/ 4 h 210"/>
              <a:gd name="T80" fmla="*/ 168 w 256"/>
              <a:gd name="T81" fmla="*/ 1 h 210"/>
              <a:gd name="T82" fmla="*/ 174 w 256"/>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6" name="Freeform 51">
            <a:extLst>
              <a:ext uri="{FF2B5EF4-FFF2-40B4-BE49-F238E27FC236}">
                <a16:creationId xmlns:a16="http://schemas.microsoft.com/office/drawing/2014/main" id="{DCD6990A-A841-4A2E-BB20-8F5C9887D5CC}"/>
              </a:ext>
            </a:extLst>
          </p:cNvPr>
          <p:cNvSpPr>
            <a:spLocks noChangeArrowheads="1"/>
          </p:cNvSpPr>
          <p:nvPr/>
        </p:nvSpPr>
        <p:spPr bwMode="auto">
          <a:xfrm>
            <a:off x="11101418" y="3445307"/>
            <a:ext cx="422468" cy="306581"/>
          </a:xfrm>
          <a:custGeom>
            <a:avLst/>
            <a:gdLst>
              <a:gd name="T0" fmla="*/ 8111 w 461"/>
              <a:gd name="T1" fmla="*/ 12180 h 285"/>
              <a:gd name="T2" fmla="*/ 8111 w 461"/>
              <a:gd name="T3" fmla="*/ 12180 h 285"/>
              <a:gd name="T4" fmla="*/ 91479 w 461"/>
              <a:gd name="T5" fmla="*/ 56390 h 285"/>
              <a:gd name="T6" fmla="*/ 104096 w 461"/>
              <a:gd name="T7" fmla="*/ 59999 h 285"/>
              <a:gd name="T8" fmla="*/ 111757 w 461"/>
              <a:gd name="T9" fmla="*/ 56390 h 285"/>
              <a:gd name="T10" fmla="*/ 195575 w 461"/>
              <a:gd name="T11" fmla="*/ 12180 h 285"/>
              <a:gd name="T12" fmla="*/ 199631 w 461"/>
              <a:gd name="T13" fmla="*/ 0 h 285"/>
              <a:gd name="T14" fmla="*/ 8111 w 461"/>
              <a:gd name="T15" fmla="*/ 0 h 285"/>
              <a:gd name="T16" fmla="*/ 8111 w 461"/>
              <a:gd name="T17" fmla="*/ 12180 h 285"/>
              <a:gd name="T18" fmla="*/ 199631 w 461"/>
              <a:gd name="T19" fmla="*/ 36090 h 285"/>
              <a:gd name="T20" fmla="*/ 199631 w 461"/>
              <a:gd name="T21" fmla="*/ 36090 h 285"/>
              <a:gd name="T22" fmla="*/ 111757 w 461"/>
              <a:gd name="T23" fmla="*/ 80299 h 285"/>
              <a:gd name="T24" fmla="*/ 104096 w 461"/>
              <a:gd name="T25" fmla="*/ 80299 h 285"/>
              <a:gd name="T26" fmla="*/ 91479 w 461"/>
              <a:gd name="T27" fmla="*/ 80299 h 285"/>
              <a:gd name="T28" fmla="*/ 8111 w 461"/>
              <a:gd name="T29" fmla="*/ 36090 h 285"/>
              <a:gd name="T30" fmla="*/ 4056 w 461"/>
              <a:gd name="T31" fmla="*/ 36090 h 285"/>
              <a:gd name="T32" fmla="*/ 4056 w 461"/>
              <a:gd name="T33" fmla="*/ 119998 h 285"/>
              <a:gd name="T34" fmla="*/ 15772 w 461"/>
              <a:gd name="T35" fmla="*/ 128118 h 285"/>
              <a:gd name="T36" fmla="*/ 191519 w 461"/>
              <a:gd name="T37" fmla="*/ 128118 h 285"/>
              <a:gd name="T38" fmla="*/ 203686 w 461"/>
              <a:gd name="T39" fmla="*/ 119998 h 285"/>
              <a:gd name="T40" fmla="*/ 203686 w 461"/>
              <a:gd name="T41" fmla="*/ 36090 h 285"/>
              <a:gd name="T42" fmla="*/ 199631 w 461"/>
              <a:gd name="T43" fmla="*/ 36090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1435" tIns="25718" rIns="51435" bIns="25718" anchor="ctr"/>
          <a:lstStyle/>
          <a:p>
            <a:endParaRPr lang="en-US" sz="2700"/>
          </a:p>
        </p:txBody>
      </p:sp>
      <p:sp>
        <p:nvSpPr>
          <p:cNvPr id="19" name="TextBox 18">
            <a:extLst>
              <a:ext uri="{FF2B5EF4-FFF2-40B4-BE49-F238E27FC236}">
                <a16:creationId xmlns:a16="http://schemas.microsoft.com/office/drawing/2014/main" id="{C30A4159-223D-4CA4-AF4E-26E4B07988B6}"/>
              </a:ext>
            </a:extLst>
          </p:cNvPr>
          <p:cNvSpPr txBox="1"/>
          <p:nvPr/>
        </p:nvSpPr>
        <p:spPr>
          <a:xfrm>
            <a:off x="11721840" y="4101136"/>
            <a:ext cx="6346209" cy="507831"/>
          </a:xfrm>
          <a:prstGeom prst="rect">
            <a:avLst/>
          </a:prstGeom>
          <a:noFill/>
        </p:spPr>
        <p:txBody>
          <a:bodyPr wrap="square" rtlCol="0">
            <a:spAutoFit/>
          </a:bodyPr>
          <a:lstStyle/>
          <a:p>
            <a:r>
              <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rPr>
              <a:t>/ACFID</a:t>
            </a:r>
          </a:p>
        </p:txBody>
      </p:sp>
      <p:sp>
        <p:nvSpPr>
          <p:cNvPr id="20" name="TextBox 19">
            <a:extLst>
              <a:ext uri="{FF2B5EF4-FFF2-40B4-BE49-F238E27FC236}">
                <a16:creationId xmlns:a16="http://schemas.microsoft.com/office/drawing/2014/main" id="{50F1A78D-0E0E-4664-9A1F-817C38A9AC23}"/>
              </a:ext>
            </a:extLst>
          </p:cNvPr>
          <p:cNvSpPr txBox="1"/>
          <p:nvPr/>
        </p:nvSpPr>
        <p:spPr>
          <a:xfrm>
            <a:off x="11721840" y="4933409"/>
            <a:ext cx="6346209" cy="507831"/>
          </a:xfrm>
          <a:prstGeom prst="rect">
            <a:avLst/>
          </a:prstGeom>
          <a:noFill/>
        </p:spPr>
        <p:txBody>
          <a:bodyPr wrap="square" rtlCol="0">
            <a:spAutoFit/>
          </a:bodyPr>
          <a:lstStyle/>
          <a:p>
            <a:r>
              <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rPr>
              <a:t>/</a:t>
            </a:r>
            <a:r>
              <a:rPr lang="en-AU" sz="2700" err="1">
                <a:solidFill>
                  <a:schemeClr val="bg1"/>
                </a:solidFill>
                <a:effectLst>
                  <a:outerShdw blurRad="63500" sx="102000" sy="102000" algn="ctr" rotWithShape="0">
                    <a:prstClr val="black">
                      <a:alpha val="40000"/>
                    </a:prstClr>
                  </a:outerShdw>
                </a:effectLst>
                <a:latin typeface="Avenir Light" panose="020B0402020203020204" pitchFamily="34" charset="0"/>
              </a:rPr>
              <a:t>acfid</a:t>
            </a:r>
            <a:endPar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endParaRPr>
          </a:p>
        </p:txBody>
      </p:sp>
      <p:sp>
        <p:nvSpPr>
          <p:cNvPr id="21" name="TextBox 20">
            <a:extLst>
              <a:ext uri="{FF2B5EF4-FFF2-40B4-BE49-F238E27FC236}">
                <a16:creationId xmlns:a16="http://schemas.microsoft.com/office/drawing/2014/main" id="{6949B6C1-9509-4AB7-8D67-9411002EBB12}"/>
              </a:ext>
            </a:extLst>
          </p:cNvPr>
          <p:cNvSpPr txBox="1"/>
          <p:nvPr/>
        </p:nvSpPr>
        <p:spPr>
          <a:xfrm>
            <a:off x="11721840" y="5777366"/>
            <a:ext cx="6346209" cy="507831"/>
          </a:xfrm>
          <a:prstGeom prst="rect">
            <a:avLst/>
          </a:prstGeom>
          <a:noFill/>
        </p:spPr>
        <p:txBody>
          <a:bodyPr wrap="square" rtlCol="0">
            <a:spAutoFit/>
          </a:bodyPr>
          <a:lstStyle/>
          <a:p>
            <a:r>
              <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rPr>
              <a:t>@</a:t>
            </a:r>
            <a:r>
              <a:rPr lang="en-AU" sz="2700" err="1">
                <a:solidFill>
                  <a:schemeClr val="bg1"/>
                </a:solidFill>
                <a:effectLst>
                  <a:outerShdw blurRad="63500" sx="102000" sy="102000" algn="ctr" rotWithShape="0">
                    <a:prstClr val="black">
                      <a:alpha val="40000"/>
                    </a:prstClr>
                  </a:outerShdw>
                </a:effectLst>
                <a:latin typeface="Avenir Light" panose="020B0402020203020204" pitchFamily="34" charset="0"/>
              </a:rPr>
              <a:t>acfid</a:t>
            </a:r>
            <a:endPar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endParaRPr>
          </a:p>
        </p:txBody>
      </p:sp>
      <p:sp>
        <p:nvSpPr>
          <p:cNvPr id="22" name="TextBox 21">
            <a:extLst>
              <a:ext uri="{FF2B5EF4-FFF2-40B4-BE49-F238E27FC236}">
                <a16:creationId xmlns:a16="http://schemas.microsoft.com/office/drawing/2014/main" id="{12CD9299-5F8A-44C2-94A7-ED9486D0A6EB}"/>
              </a:ext>
            </a:extLst>
          </p:cNvPr>
          <p:cNvSpPr txBox="1"/>
          <p:nvPr/>
        </p:nvSpPr>
        <p:spPr>
          <a:xfrm>
            <a:off x="11721840" y="6548214"/>
            <a:ext cx="6346209" cy="507831"/>
          </a:xfrm>
          <a:prstGeom prst="rect">
            <a:avLst/>
          </a:prstGeom>
          <a:noFill/>
        </p:spPr>
        <p:txBody>
          <a:bodyPr wrap="square" rtlCol="0">
            <a:spAutoFit/>
          </a:bodyPr>
          <a:lstStyle/>
          <a:p>
            <a:r>
              <a:rPr lang="en-AU" sz="2700">
                <a:solidFill>
                  <a:schemeClr val="bg1"/>
                </a:solidFill>
                <a:effectLst>
                  <a:outerShdw blurRad="63500" sx="102000" sy="102000" algn="ctr" rotWithShape="0">
                    <a:prstClr val="black">
                      <a:alpha val="40000"/>
                    </a:prstClr>
                  </a:outerShdw>
                </a:effectLst>
                <a:latin typeface="Avenir Light" panose="020B0402020203020204" pitchFamily="34" charset="0"/>
              </a:rPr>
              <a:t>14 Napier Close, Deakin, ACT 2600</a:t>
            </a:r>
          </a:p>
        </p:txBody>
      </p:sp>
      <p:pic>
        <p:nvPicPr>
          <p:cNvPr id="3" name="Picture 2" descr="A close up of a logo&#10;&#10;Description automatically generated">
            <a:extLst>
              <a:ext uri="{FF2B5EF4-FFF2-40B4-BE49-F238E27FC236}">
                <a16:creationId xmlns:a16="http://schemas.microsoft.com/office/drawing/2014/main" id="{1D6D75E2-A684-4707-9FF1-04635B4B8F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2074" y="6548214"/>
            <a:ext cx="532455" cy="532455"/>
          </a:xfrm>
          <a:prstGeom prst="rect">
            <a:avLst/>
          </a:prstGeom>
        </p:spPr>
      </p:pic>
      <p:pic>
        <p:nvPicPr>
          <p:cNvPr id="23" name="Picture 22">
            <a:extLst>
              <a:ext uri="{FF2B5EF4-FFF2-40B4-BE49-F238E27FC236}">
                <a16:creationId xmlns:a16="http://schemas.microsoft.com/office/drawing/2014/main" id="{F2FD4FDD-FA9B-4D99-A731-D9F85547F9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706086">
            <a:off x="-4308086" y="4715001"/>
            <a:ext cx="13334451" cy="8572602"/>
          </a:xfrm>
          <a:prstGeom prst="rect">
            <a:avLst/>
          </a:prstGeom>
        </p:spPr>
      </p:pic>
      <p:sp>
        <p:nvSpPr>
          <p:cNvPr id="24" name="TextBox 23">
            <a:extLst>
              <a:ext uri="{FF2B5EF4-FFF2-40B4-BE49-F238E27FC236}">
                <a16:creationId xmlns:a16="http://schemas.microsoft.com/office/drawing/2014/main" id="{B0156FB0-F78B-4E43-AE7E-AE69AEED5DB8}"/>
              </a:ext>
            </a:extLst>
          </p:cNvPr>
          <p:cNvSpPr txBox="1"/>
          <p:nvPr/>
        </p:nvSpPr>
        <p:spPr>
          <a:xfrm>
            <a:off x="11721840" y="7587672"/>
            <a:ext cx="5865396" cy="1523494"/>
          </a:xfrm>
          <a:prstGeom prst="rect">
            <a:avLst/>
          </a:prstGeom>
          <a:noFill/>
        </p:spPr>
        <p:txBody>
          <a:bodyPr wrap="square" rtlCol="0">
            <a:spAutoFit/>
          </a:bodyPr>
          <a:lstStyle/>
          <a:p>
            <a:r>
              <a:rPr lang="en-AU" i="1">
                <a:solidFill>
                  <a:schemeClr val="bg1"/>
                </a:solidFill>
                <a:latin typeface="Avenir Light" panose="020B0402020203020204" pitchFamily="34" charset="0"/>
              </a:rPr>
              <a:t>Photo (</a:t>
            </a:r>
            <a:r>
              <a:rPr lang="en-AU" i="1" err="1">
                <a:solidFill>
                  <a:schemeClr val="bg1"/>
                </a:solidFill>
                <a:latin typeface="Avenir Light" panose="020B0402020203020204" pitchFamily="34" charset="0"/>
              </a:rPr>
              <a:t>pg</a:t>
            </a:r>
            <a:r>
              <a:rPr lang="en-AU" i="1">
                <a:solidFill>
                  <a:schemeClr val="bg1"/>
                </a:solidFill>
                <a:latin typeface="Avenir Light" panose="020B0402020203020204" pitchFamily="34" charset="0"/>
              </a:rPr>
              <a:t> 1): </a:t>
            </a:r>
            <a:r>
              <a:rPr lang="en-AU" i="1" err="1">
                <a:solidFill>
                  <a:schemeClr val="bg1"/>
                </a:solidFill>
                <a:latin typeface="Avenir Light" panose="020B0402020203020204" pitchFamily="34" charset="0"/>
              </a:rPr>
              <a:t>Ananeth</a:t>
            </a:r>
            <a:r>
              <a:rPr lang="en-AU" i="1">
                <a:solidFill>
                  <a:schemeClr val="bg1"/>
                </a:solidFill>
                <a:latin typeface="Avenir Light" panose="020B0402020203020204" pitchFamily="34" charset="0"/>
              </a:rPr>
              <a:t> poses with her Unblocked Cash Card. Arlene </a:t>
            </a:r>
            <a:r>
              <a:rPr lang="en-AU" i="1" err="1">
                <a:solidFill>
                  <a:schemeClr val="bg1"/>
                </a:solidFill>
                <a:latin typeface="Avenir Light" panose="020B0402020203020204" pitchFamily="34" charset="0"/>
              </a:rPr>
              <a:t>Bax</a:t>
            </a:r>
            <a:r>
              <a:rPr lang="en-AU" i="1">
                <a:solidFill>
                  <a:schemeClr val="bg1"/>
                </a:solidFill>
                <a:latin typeface="Avenir Light" panose="020B0402020203020204" pitchFamily="34" charset="0"/>
              </a:rPr>
              <a:t> / Oxfam.</a:t>
            </a:r>
          </a:p>
          <a:p>
            <a:r>
              <a:rPr lang="en-AU" i="1">
                <a:solidFill>
                  <a:schemeClr val="bg1"/>
                </a:solidFill>
                <a:latin typeface="Avenir Light" panose="020B0402020203020204" pitchFamily="34" charset="0"/>
              </a:rPr>
              <a:t>Photo (</a:t>
            </a:r>
            <a:r>
              <a:rPr lang="en-AU" i="1" err="1">
                <a:solidFill>
                  <a:schemeClr val="bg1"/>
                </a:solidFill>
                <a:latin typeface="Avenir Light" panose="020B0402020203020204" pitchFamily="34" charset="0"/>
              </a:rPr>
              <a:t>pg</a:t>
            </a:r>
            <a:r>
              <a:rPr lang="en-AU" i="1">
                <a:solidFill>
                  <a:schemeClr val="bg1"/>
                </a:solidFill>
                <a:latin typeface="Avenir Light" panose="020B0402020203020204" pitchFamily="34" charset="0"/>
              </a:rPr>
              <a:t> 22): </a:t>
            </a:r>
            <a:r>
              <a:rPr lang="en-AU" i="1" err="1">
                <a:solidFill>
                  <a:schemeClr val="bg1"/>
                </a:solidFill>
                <a:latin typeface="Avenir Light" panose="020B0402020203020204" pitchFamily="34" charset="0"/>
              </a:rPr>
              <a:t>Adeili</a:t>
            </a:r>
            <a:r>
              <a:rPr lang="en-AU" i="1">
                <a:solidFill>
                  <a:schemeClr val="bg1"/>
                </a:solidFill>
                <a:latin typeface="Avenir Light" panose="020B0402020203020204" pitchFamily="34" charset="0"/>
              </a:rPr>
              <a:t> poses with his watering can. Australian Lutheran World Service</a:t>
            </a:r>
          </a:p>
          <a:p>
            <a:endParaRPr lang="en-AU" sz="2100" i="1">
              <a:solidFill>
                <a:schemeClr val="bg1"/>
              </a:solidFill>
              <a:latin typeface="Avenir Light" panose="020B0402020203020204" pitchFamily="34" charset="0"/>
            </a:endParaRPr>
          </a:p>
        </p:txBody>
      </p:sp>
    </p:spTree>
    <p:extLst>
      <p:ext uri="{BB962C8B-B14F-4D97-AF65-F5344CB8AC3E}">
        <p14:creationId xmlns:p14="http://schemas.microsoft.com/office/powerpoint/2010/main" val="2477569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32009" cy="10287000"/>
            <a:chOff x="0" y="0"/>
            <a:chExt cx="2115426" cy="2709333"/>
          </a:xfrm>
        </p:grpSpPr>
        <p:sp>
          <p:nvSpPr>
            <p:cNvPr id="3" name="Freeform 3"/>
            <p:cNvSpPr/>
            <p:nvPr/>
          </p:nvSpPr>
          <p:spPr>
            <a:xfrm>
              <a:off x="0" y="0"/>
              <a:ext cx="2115426" cy="2709333"/>
            </a:xfrm>
            <a:custGeom>
              <a:avLst/>
              <a:gdLst/>
              <a:ahLst/>
              <a:cxnLst/>
              <a:rect l="l" t="t" r="r" b="b"/>
              <a:pathLst>
                <a:path w="2115426" h="2709333">
                  <a:moveTo>
                    <a:pt x="0" y="0"/>
                  </a:moveTo>
                  <a:lnTo>
                    <a:pt x="2115426" y="0"/>
                  </a:lnTo>
                  <a:lnTo>
                    <a:pt x="2115426" y="2709333"/>
                  </a:lnTo>
                  <a:lnTo>
                    <a:pt x="0" y="2709333"/>
                  </a:lnTo>
                  <a:close/>
                </a:path>
              </a:pathLst>
            </a:custGeom>
            <a:solidFill>
              <a:srgbClr val="0077B5"/>
            </a:solidFill>
          </p:spPr>
          <p:txBody>
            <a:bodyPr/>
            <a:lstStyle/>
            <a:p>
              <a:endParaRPr lang="en-AU"/>
            </a:p>
          </p:txBody>
        </p:sp>
        <p:sp>
          <p:nvSpPr>
            <p:cNvPr id="4" name="TextBox 4"/>
            <p:cNvSpPr txBox="1"/>
            <p:nvPr/>
          </p:nvSpPr>
          <p:spPr>
            <a:xfrm>
              <a:off x="0" y="-38100"/>
              <a:ext cx="2115426"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13826" y="3086100"/>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6" name="TextBox 6"/>
          <p:cNvSpPr txBox="1"/>
          <p:nvPr/>
        </p:nvSpPr>
        <p:spPr>
          <a:xfrm>
            <a:off x="9455012" y="2963860"/>
            <a:ext cx="7623313" cy="4206880"/>
          </a:xfrm>
          <a:prstGeom prst="rect">
            <a:avLst/>
          </a:prstGeom>
        </p:spPr>
        <p:txBody>
          <a:bodyPr lIns="0" tIns="0" rIns="0" bIns="0" rtlCol="0" anchor="t">
            <a:spAutoFit/>
          </a:bodyPr>
          <a:lstStyle/>
          <a:p>
            <a:pPr algn="ctr">
              <a:lnSpc>
                <a:spcPts val="11199"/>
              </a:lnSpc>
            </a:pPr>
            <a:r>
              <a:rPr lang="en-US" sz="7999" b="1">
                <a:solidFill>
                  <a:srgbClr val="333333"/>
                </a:solidFill>
                <a:latin typeface="Quicksand Bold"/>
                <a:ea typeface="Quicksand Bold"/>
                <a:cs typeface="Quicksand Bold"/>
                <a:sym typeface="Quicksand Bold"/>
              </a:rPr>
              <a:t>Tips for operating overseas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Advice for small charities operating overseas</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095109" y="3208020"/>
            <a:ext cx="12883516" cy="5993051"/>
          </a:xfrm>
          <a:prstGeom prst="rect">
            <a:avLst/>
          </a:prstGeom>
        </p:spPr>
        <p:txBody>
          <a:bodyPr wrap="square" lIns="0" tIns="0" rIns="0" bIns="0" rtlCol="0" anchor="t">
            <a:spAutoFit/>
          </a:bodyPr>
          <a:lstStyle/>
          <a:p>
            <a:pPr marL="906780" lvl="1" indent="-453390">
              <a:lnSpc>
                <a:spcPts val="5880"/>
              </a:lnSpc>
              <a:buFont typeface="Arial"/>
              <a:buChar char="•"/>
            </a:pPr>
            <a:r>
              <a:rPr lang="en-AU" sz="4200">
                <a:solidFill>
                  <a:srgbClr val="333333"/>
                </a:solidFill>
                <a:latin typeface="Quicksand"/>
              </a:rPr>
              <a:t>Larger charities with complex overseas operations will likely need to do more to comply than a small charity with straightforward operations overseas.</a:t>
            </a:r>
            <a:endParaRPr lang="en-US">
              <a:ea typeface="Calibri"/>
              <a:cs typeface="Calibri"/>
            </a:endParaRPr>
          </a:p>
          <a:p>
            <a:pPr marL="906780" lvl="1" indent="-453390" algn="l">
              <a:lnSpc>
                <a:spcPts val="5880"/>
              </a:lnSpc>
              <a:buFont typeface="Arial"/>
              <a:buChar char="•"/>
            </a:pPr>
            <a:r>
              <a:rPr lang="en-AU" sz="4200">
                <a:solidFill>
                  <a:srgbClr val="333333"/>
                </a:solidFill>
                <a:latin typeface="Quicksand"/>
              </a:rPr>
              <a:t>Charities working directly with overseas partner organisations must have oversight of their activities, measures to protect vulnerable people, account for funds, and record outcomes.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32009" cy="10287000"/>
            <a:chOff x="0" y="0"/>
            <a:chExt cx="2115426" cy="2709333"/>
          </a:xfrm>
        </p:grpSpPr>
        <p:sp>
          <p:nvSpPr>
            <p:cNvPr id="3" name="Freeform 3"/>
            <p:cNvSpPr/>
            <p:nvPr/>
          </p:nvSpPr>
          <p:spPr>
            <a:xfrm>
              <a:off x="0" y="0"/>
              <a:ext cx="2115426" cy="2709333"/>
            </a:xfrm>
            <a:custGeom>
              <a:avLst/>
              <a:gdLst/>
              <a:ahLst/>
              <a:cxnLst/>
              <a:rect l="l" t="t" r="r" b="b"/>
              <a:pathLst>
                <a:path w="2115426" h="2709333">
                  <a:moveTo>
                    <a:pt x="0" y="0"/>
                  </a:moveTo>
                  <a:lnTo>
                    <a:pt x="2115426" y="0"/>
                  </a:lnTo>
                  <a:lnTo>
                    <a:pt x="2115426" y="2709333"/>
                  </a:lnTo>
                  <a:lnTo>
                    <a:pt x="0" y="2709333"/>
                  </a:lnTo>
                  <a:close/>
                </a:path>
              </a:pathLst>
            </a:custGeom>
            <a:solidFill>
              <a:srgbClr val="0077B5"/>
            </a:solidFill>
          </p:spPr>
          <p:txBody>
            <a:bodyPr/>
            <a:lstStyle/>
            <a:p>
              <a:endParaRPr lang="en-AU"/>
            </a:p>
          </p:txBody>
        </p:sp>
        <p:sp>
          <p:nvSpPr>
            <p:cNvPr id="4" name="TextBox 4"/>
            <p:cNvSpPr txBox="1"/>
            <p:nvPr/>
          </p:nvSpPr>
          <p:spPr>
            <a:xfrm>
              <a:off x="0" y="-38100"/>
              <a:ext cx="2115426"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080279" y="3208581"/>
            <a:ext cx="3871451" cy="3869838"/>
          </a:xfrm>
          <a:custGeom>
            <a:avLst/>
            <a:gdLst/>
            <a:ahLst/>
            <a:cxnLst/>
            <a:rect l="l" t="t" r="r" b="b"/>
            <a:pathLst>
              <a:path w="3871451" h="3869838">
                <a:moveTo>
                  <a:pt x="0" y="0"/>
                </a:moveTo>
                <a:lnTo>
                  <a:pt x="3871451" y="0"/>
                </a:lnTo>
                <a:lnTo>
                  <a:pt x="3871451" y="3869838"/>
                </a:lnTo>
                <a:lnTo>
                  <a:pt x="0" y="3869838"/>
                </a:lnTo>
                <a:lnTo>
                  <a:pt x="0" y="0"/>
                </a:lnTo>
                <a:close/>
              </a:path>
            </a:pathLst>
          </a:custGeom>
          <a:blipFill>
            <a:blip r:embed="rId3"/>
            <a:stretch>
              <a:fillRect/>
            </a:stretch>
          </a:blipFill>
        </p:spPr>
        <p:txBody>
          <a:bodyPr/>
          <a:lstStyle/>
          <a:p>
            <a:endParaRPr lang="en-AU"/>
          </a:p>
        </p:txBody>
      </p:sp>
      <p:sp>
        <p:nvSpPr>
          <p:cNvPr id="6" name="TextBox 6"/>
          <p:cNvSpPr txBox="1"/>
          <p:nvPr/>
        </p:nvSpPr>
        <p:spPr>
          <a:xfrm>
            <a:off x="9370092" y="2963860"/>
            <a:ext cx="7623313" cy="4206880"/>
          </a:xfrm>
          <a:prstGeom prst="rect">
            <a:avLst/>
          </a:prstGeom>
        </p:spPr>
        <p:txBody>
          <a:bodyPr lIns="0" tIns="0" rIns="0" bIns="0" rtlCol="0" anchor="t">
            <a:spAutoFit/>
          </a:bodyPr>
          <a:lstStyle/>
          <a:p>
            <a:pPr algn="ctr">
              <a:lnSpc>
                <a:spcPts val="11199"/>
              </a:lnSpc>
            </a:pPr>
            <a:r>
              <a:rPr lang="en-US" sz="7999" b="1">
                <a:solidFill>
                  <a:srgbClr val="333333"/>
                </a:solidFill>
                <a:latin typeface="Quicksand Bold"/>
                <a:ea typeface="Quicksand Bold"/>
                <a:cs typeface="Quicksand Bold"/>
                <a:sym typeface="Quicksand Bold"/>
              </a:rPr>
              <a:t>ACNC External Conduct Standards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2" name="TextBox 2"/>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How to manage operating overseas in a crisis</a:t>
            </a:r>
          </a:p>
        </p:txBody>
      </p:sp>
      <p:sp>
        <p:nvSpPr>
          <p:cNvPr id="3" name="TextBox 3"/>
          <p:cNvSpPr txBox="1"/>
          <p:nvPr/>
        </p:nvSpPr>
        <p:spPr>
          <a:xfrm>
            <a:off x="2095109" y="3208020"/>
            <a:ext cx="13289581" cy="6513706"/>
          </a:xfrm>
          <a:prstGeom prst="rect">
            <a:avLst/>
          </a:prstGeom>
        </p:spPr>
        <p:txBody>
          <a:bodyPr lIns="0" tIns="0" rIns="0" bIns="0" rtlCol="0" anchor="t">
            <a:spAutoFit/>
          </a:bodyPr>
          <a:lstStyle/>
          <a:p>
            <a:pPr marL="571500" indent="-571500">
              <a:buFont typeface="Arial" panose="020B0604020202020204" pitchFamily="34" charset="0"/>
              <a:buChar char="•"/>
            </a:pPr>
            <a:r>
              <a:rPr lang="en-AU" sz="4200">
                <a:solidFill>
                  <a:srgbClr val="333333"/>
                </a:solidFill>
                <a:latin typeface="Quicksand"/>
              </a:rPr>
              <a:t>When providing humanitarian assistance (including through third parties) charities must ensure funds are protected from misuse and are used for the charitable purpose</a:t>
            </a:r>
            <a:endParaRPr lang="en-US"/>
          </a:p>
          <a:p>
            <a:pPr marL="571500" indent="-571500">
              <a:buFont typeface="Arial" panose="020B0604020202020204" pitchFamily="34" charset="0"/>
              <a:buChar char="•"/>
            </a:pPr>
            <a:r>
              <a:rPr lang="en-AU" sz="4200">
                <a:solidFill>
                  <a:srgbClr val="333333"/>
                </a:solidFill>
                <a:latin typeface="Quicksand"/>
              </a:rPr>
              <a:t>The people the charity deals with must not be designated under Australian sanctions law</a:t>
            </a:r>
            <a:endParaRPr lang="en-AU"/>
          </a:p>
          <a:p>
            <a:pPr marL="571500" indent="-571500">
              <a:buFont typeface="Arial" panose="020B0604020202020204" pitchFamily="34" charset="0"/>
              <a:buChar char="•"/>
            </a:pPr>
            <a:r>
              <a:rPr lang="en-AU" sz="4200">
                <a:solidFill>
                  <a:srgbClr val="333333"/>
                </a:solidFill>
                <a:latin typeface="Quicksand"/>
              </a:rPr>
              <a:t>Good planning, policies and procedures will help manage the consequences of something going wrong</a:t>
            </a:r>
          </a:p>
          <a:p>
            <a:pPr marL="906780" lvl="1" indent="-453390" algn="l">
              <a:lnSpc>
                <a:spcPts val="5880"/>
              </a:lnSpc>
              <a:buFont typeface="Arial"/>
              <a:buChar char="•"/>
            </a:pPr>
            <a:endParaRPr lang="en-US" sz="4200">
              <a:solidFill>
                <a:srgbClr val="333333"/>
              </a:solidFill>
              <a:latin typeface="Quicksand"/>
              <a:ea typeface="Quicksand"/>
              <a:cs typeface="Quicksan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Sending money overseas</a:t>
            </a:r>
          </a:p>
        </p:txBody>
      </p:sp>
      <p:sp>
        <p:nvSpPr>
          <p:cNvPr id="3" name="TextBox 3"/>
          <p:cNvSpPr txBox="1"/>
          <p:nvPr/>
        </p:nvSpPr>
        <p:spPr>
          <a:xfrm>
            <a:off x="2095109" y="3208020"/>
            <a:ext cx="13289581" cy="5170170"/>
          </a:xfrm>
          <a:prstGeom prst="rect">
            <a:avLst/>
          </a:prstGeom>
        </p:spPr>
        <p:txBody>
          <a:bodyPr lIns="0" tIns="0" rIns="0" bIns="0" rtlCol="0" anchor="t">
            <a:spAutoFit/>
          </a:bodyPr>
          <a:lstStyle/>
          <a:p>
            <a:pPr marL="906783" lvl="1" indent="-453392" algn="l">
              <a:lnSpc>
                <a:spcPts val="5880"/>
              </a:lnSpc>
              <a:buFont typeface="Arial"/>
              <a:buChar char="•"/>
            </a:pPr>
            <a:r>
              <a:rPr lang="en-US" sz="4200">
                <a:solidFill>
                  <a:srgbClr val="333333"/>
                </a:solidFill>
                <a:latin typeface="Quicksand"/>
                <a:ea typeface="Quicksand"/>
                <a:cs typeface="Quicksand"/>
                <a:sym typeface="Quicksand"/>
              </a:rPr>
              <a:t>Make sure the charity's funds and projects are approved by more than one person</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Use secure, monitored services when transferring funds</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Ask recipients to confirm funds are received</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Take steps to prevent corruption and misallocation of funds</a:t>
            </a:r>
          </a:p>
        </p:txBody>
      </p:sp>
      <p:sp>
        <p:nvSpPr>
          <p:cNvPr id="4" name="Freeform 4"/>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Working with third parities</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095109" y="3208020"/>
            <a:ext cx="13289581" cy="5236433"/>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333333"/>
                </a:solidFill>
                <a:latin typeface="Quicksand"/>
                <a:ea typeface="Quicksand"/>
                <a:cs typeface="Quicksand"/>
                <a:sym typeface="Quicksand"/>
              </a:rPr>
              <a:t>If charities work with third parties, they still need to meet the External Conduct Standards</a:t>
            </a:r>
            <a:endParaRPr lang="en-US"/>
          </a:p>
          <a:p>
            <a:pPr marL="906780" lvl="1" indent="-453390" algn="l">
              <a:lnSpc>
                <a:spcPts val="5880"/>
              </a:lnSpc>
              <a:buFont typeface="Arial"/>
              <a:buChar char="•"/>
            </a:pPr>
            <a:r>
              <a:rPr lang="en-US" sz="4200">
                <a:solidFill>
                  <a:srgbClr val="333333"/>
                </a:solidFill>
                <a:latin typeface="Quicksand"/>
                <a:ea typeface="Quicksand"/>
                <a:cs typeface="Quicksand"/>
                <a:sym typeface="Quicksand"/>
              </a:rPr>
              <a:t>Conduct due diligence to ensure the overseas </a:t>
            </a:r>
            <a:r>
              <a:rPr lang="en-US" sz="4200" err="1">
                <a:solidFill>
                  <a:srgbClr val="333333"/>
                </a:solidFill>
                <a:latin typeface="Quicksand"/>
                <a:ea typeface="Quicksand"/>
                <a:cs typeface="Quicksand"/>
                <a:sym typeface="Quicksand"/>
              </a:rPr>
              <a:t>organisation</a:t>
            </a:r>
            <a:r>
              <a:rPr lang="en-US" sz="4200">
                <a:solidFill>
                  <a:srgbClr val="333333"/>
                </a:solidFill>
                <a:latin typeface="Quicksand"/>
                <a:ea typeface="Quicksand"/>
                <a:cs typeface="Quicksand"/>
                <a:sym typeface="Quicksand"/>
              </a:rPr>
              <a:t> has appropriate processes</a:t>
            </a:r>
            <a:endParaRPr lang="en-US" sz="4200">
              <a:solidFill>
                <a:srgbClr val="333333"/>
              </a:solidFill>
              <a:latin typeface="Quicksand"/>
              <a:ea typeface="Quicksand"/>
              <a:cs typeface="Quicksand"/>
            </a:endParaRPr>
          </a:p>
          <a:p>
            <a:pPr marL="906780" lvl="1" indent="-453390">
              <a:lnSpc>
                <a:spcPts val="5880"/>
              </a:lnSpc>
              <a:buFont typeface="Arial"/>
              <a:buChar char="•"/>
            </a:pPr>
            <a:r>
              <a:rPr lang="en-US" sz="4200">
                <a:solidFill>
                  <a:srgbClr val="333333"/>
                </a:solidFill>
                <a:latin typeface="Quicksand"/>
                <a:ea typeface="Quicksand"/>
                <a:cs typeface="Quicksand"/>
                <a:sym typeface="Quicksand"/>
              </a:rPr>
              <a:t>The standards still apply to work that is outsourced – it is the charity’s responsibility to ensure all work is conducted in line with them</a:t>
            </a:r>
            <a:endParaRPr lang="en-US" sz="4200">
              <a:solidFill>
                <a:srgbClr val="333333"/>
              </a:solidFill>
              <a:latin typeface="Quicksand"/>
              <a:ea typeface="Quicksand"/>
              <a:cs typeface="Quicksan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32009" cy="10287000"/>
            <a:chOff x="0" y="0"/>
            <a:chExt cx="2115426" cy="2709333"/>
          </a:xfrm>
        </p:grpSpPr>
        <p:sp>
          <p:nvSpPr>
            <p:cNvPr id="3" name="Freeform 3"/>
            <p:cNvSpPr/>
            <p:nvPr/>
          </p:nvSpPr>
          <p:spPr>
            <a:xfrm>
              <a:off x="0" y="0"/>
              <a:ext cx="2115426" cy="2709333"/>
            </a:xfrm>
            <a:custGeom>
              <a:avLst/>
              <a:gdLst/>
              <a:ahLst/>
              <a:cxnLst/>
              <a:rect l="l" t="t" r="r" b="b"/>
              <a:pathLst>
                <a:path w="2115426" h="2709333">
                  <a:moveTo>
                    <a:pt x="0" y="0"/>
                  </a:moveTo>
                  <a:lnTo>
                    <a:pt x="2115426" y="0"/>
                  </a:lnTo>
                  <a:lnTo>
                    <a:pt x="2115426" y="2709333"/>
                  </a:lnTo>
                  <a:lnTo>
                    <a:pt x="0" y="2709333"/>
                  </a:lnTo>
                  <a:close/>
                </a:path>
              </a:pathLst>
            </a:custGeom>
            <a:solidFill>
              <a:srgbClr val="0077B5"/>
            </a:solidFill>
          </p:spPr>
          <p:txBody>
            <a:bodyPr/>
            <a:lstStyle/>
            <a:p>
              <a:endParaRPr lang="en-AU"/>
            </a:p>
          </p:txBody>
        </p:sp>
        <p:sp>
          <p:nvSpPr>
            <p:cNvPr id="4" name="TextBox 4"/>
            <p:cNvSpPr txBox="1"/>
            <p:nvPr/>
          </p:nvSpPr>
          <p:spPr>
            <a:xfrm>
              <a:off x="0" y="-38100"/>
              <a:ext cx="2115426"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827281" y="3086100"/>
            <a:ext cx="4377447" cy="4114800"/>
          </a:xfrm>
          <a:custGeom>
            <a:avLst/>
            <a:gdLst/>
            <a:ahLst/>
            <a:cxnLst/>
            <a:rect l="l" t="t" r="r" b="b"/>
            <a:pathLst>
              <a:path w="4377447" h="4114800">
                <a:moveTo>
                  <a:pt x="0" y="0"/>
                </a:moveTo>
                <a:lnTo>
                  <a:pt x="4377447" y="0"/>
                </a:lnTo>
                <a:lnTo>
                  <a:pt x="43774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6" name="TextBox 6"/>
          <p:cNvSpPr txBox="1"/>
          <p:nvPr/>
        </p:nvSpPr>
        <p:spPr>
          <a:xfrm>
            <a:off x="9144000" y="4383085"/>
            <a:ext cx="7623313" cy="1368430"/>
          </a:xfrm>
          <a:prstGeom prst="rect">
            <a:avLst/>
          </a:prstGeom>
        </p:spPr>
        <p:txBody>
          <a:bodyPr lIns="0" tIns="0" rIns="0" bIns="0" rtlCol="0" anchor="t">
            <a:spAutoFit/>
          </a:bodyPr>
          <a:lstStyle/>
          <a:p>
            <a:pPr algn="ctr">
              <a:lnSpc>
                <a:spcPts val="11199"/>
              </a:lnSpc>
            </a:pPr>
            <a:r>
              <a:rPr lang="en-US" sz="7999" b="1">
                <a:solidFill>
                  <a:srgbClr val="333333"/>
                </a:solidFill>
                <a:latin typeface="Quicksand Bold"/>
                <a:ea typeface="Quicksand Bold"/>
                <a:cs typeface="Quicksand Bold"/>
                <a:sym typeface="Quicksand Bold"/>
              </a:rPr>
              <a:t>Resources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ACNC resources</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4" name="Freeform 4"/>
          <p:cNvSpPr/>
          <p:nvPr/>
        </p:nvSpPr>
        <p:spPr>
          <a:xfrm>
            <a:off x="14320386" y="6892024"/>
            <a:ext cx="2938914" cy="2366276"/>
          </a:xfrm>
          <a:custGeom>
            <a:avLst/>
            <a:gdLst/>
            <a:ahLst/>
            <a:cxnLst/>
            <a:rect l="l" t="t" r="r" b="b"/>
            <a:pathLst>
              <a:path w="2938914" h="2366276">
                <a:moveTo>
                  <a:pt x="0" y="0"/>
                </a:moveTo>
                <a:lnTo>
                  <a:pt x="2938914" y="0"/>
                </a:lnTo>
                <a:lnTo>
                  <a:pt x="2938914" y="2366276"/>
                </a:lnTo>
                <a:lnTo>
                  <a:pt x="0" y="23662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TextBox 5"/>
          <p:cNvSpPr txBox="1"/>
          <p:nvPr/>
        </p:nvSpPr>
        <p:spPr>
          <a:xfrm>
            <a:off x="15585724" y="8067968"/>
            <a:ext cx="3265" cy="164461"/>
          </a:xfrm>
          <a:prstGeom prst="rect">
            <a:avLst/>
          </a:prstGeom>
        </p:spPr>
        <p:txBody>
          <a:bodyPr lIns="0" tIns="0" rIns="0" bIns="0" rtlCol="0" anchor="t">
            <a:spAutoFit/>
          </a:bodyPr>
          <a:lstStyle/>
          <a:p>
            <a:pPr algn="ctr">
              <a:lnSpc>
                <a:spcPts val="1343"/>
              </a:lnSpc>
              <a:spcBef>
                <a:spcPct val="0"/>
              </a:spcBef>
            </a:pPr>
            <a:endParaRPr/>
          </a:p>
        </p:txBody>
      </p:sp>
      <p:sp>
        <p:nvSpPr>
          <p:cNvPr id="6" name="TextBox 6"/>
          <p:cNvSpPr txBox="1"/>
          <p:nvPr/>
        </p:nvSpPr>
        <p:spPr>
          <a:xfrm>
            <a:off x="2095109" y="3198229"/>
            <a:ext cx="12546439" cy="5922645"/>
          </a:xfrm>
          <a:prstGeom prst="rect">
            <a:avLst/>
          </a:prstGeom>
        </p:spPr>
        <p:txBody>
          <a:bodyPr lIns="0" tIns="0" rIns="0" bIns="0" rtlCol="0" anchor="t">
            <a:spAutoFit/>
          </a:bodyPr>
          <a:lstStyle/>
          <a:p>
            <a:pPr marL="906777" lvl="1" indent="-453388" algn="l">
              <a:lnSpc>
                <a:spcPts val="5879"/>
              </a:lnSpc>
              <a:buFont typeface="Arial"/>
              <a:buChar char="•"/>
            </a:pPr>
            <a:r>
              <a:rPr lang="en-US" sz="4199">
                <a:solidFill>
                  <a:srgbClr val="000000"/>
                </a:solidFill>
                <a:latin typeface="Quicksand"/>
                <a:ea typeface="Quicksand"/>
                <a:cs typeface="Quicksand"/>
                <a:sym typeface="Quicksand"/>
              </a:rPr>
              <a:t>Learn more about the External Conduct Standards: </a:t>
            </a:r>
            <a:r>
              <a:rPr lang="en-US" sz="4199" b="1">
                <a:solidFill>
                  <a:srgbClr val="114E87"/>
                </a:solidFill>
                <a:latin typeface="Quicksand Bold"/>
                <a:ea typeface="Quicksand Bold"/>
                <a:cs typeface="Quicksand Bold"/>
                <a:sym typeface="Quicksand Bold"/>
              </a:rPr>
              <a:t>acnc.gov.au/ECS</a:t>
            </a:r>
          </a:p>
          <a:p>
            <a:pPr algn="l">
              <a:lnSpc>
                <a:spcPts val="5879"/>
              </a:lnSpc>
            </a:pPr>
            <a:endParaRPr lang="en-US" sz="4199" b="1">
              <a:solidFill>
                <a:srgbClr val="114E87"/>
              </a:solidFill>
              <a:latin typeface="Quicksand Bold"/>
              <a:ea typeface="Quicksand Bold"/>
              <a:cs typeface="Quicksand Bold"/>
              <a:sym typeface="Quicksand Bold"/>
            </a:endParaRPr>
          </a:p>
          <a:p>
            <a:pPr marL="906777" lvl="1" indent="-453388" algn="l">
              <a:lnSpc>
                <a:spcPts val="5879"/>
              </a:lnSpc>
              <a:buFont typeface="Arial"/>
              <a:buChar char="•"/>
            </a:pPr>
            <a:r>
              <a:rPr lang="en-US" sz="4199">
                <a:solidFill>
                  <a:srgbClr val="000000"/>
                </a:solidFill>
                <a:latin typeface="Quicksand"/>
                <a:ea typeface="Quicksand"/>
                <a:cs typeface="Quicksand"/>
                <a:sym typeface="Quicksand"/>
              </a:rPr>
              <a:t>Test your knowledge: </a:t>
            </a:r>
            <a:r>
              <a:rPr lang="en-US" sz="4199" b="1">
                <a:solidFill>
                  <a:srgbClr val="114E87"/>
                </a:solidFill>
                <a:latin typeface="Quicksand Bold"/>
                <a:ea typeface="Quicksand Bold"/>
                <a:cs typeface="Quicksand Bold"/>
                <a:sym typeface="Quicksand Bold"/>
              </a:rPr>
              <a:t>acnc.gov.au/ECS-quiz</a:t>
            </a:r>
          </a:p>
          <a:p>
            <a:pPr algn="l">
              <a:lnSpc>
                <a:spcPts val="5879"/>
              </a:lnSpc>
            </a:pPr>
            <a:endParaRPr lang="en-US" sz="4199" b="1">
              <a:solidFill>
                <a:srgbClr val="114E87"/>
              </a:solidFill>
              <a:latin typeface="Quicksand Bold"/>
              <a:ea typeface="Quicksand Bold"/>
              <a:cs typeface="Quicksand Bold"/>
              <a:sym typeface="Quicksand Bold"/>
            </a:endParaRPr>
          </a:p>
          <a:p>
            <a:pPr marL="906777" lvl="1" indent="-453388" algn="l">
              <a:lnSpc>
                <a:spcPts val="5879"/>
              </a:lnSpc>
              <a:buFont typeface="Arial"/>
              <a:buChar char="•"/>
            </a:pPr>
            <a:r>
              <a:rPr lang="en-US" sz="4199">
                <a:solidFill>
                  <a:srgbClr val="000000"/>
                </a:solidFill>
                <a:latin typeface="Quicksand"/>
                <a:ea typeface="Quicksand"/>
                <a:cs typeface="Quicksand"/>
                <a:sym typeface="Quicksand"/>
              </a:rPr>
              <a:t>How the External Conduct Standards map to the ACFID Code of Conduct: </a:t>
            </a:r>
            <a:r>
              <a:rPr lang="en-US" sz="4199" b="1">
                <a:solidFill>
                  <a:srgbClr val="114E87"/>
                </a:solidFill>
                <a:latin typeface="Quicksand Bold"/>
                <a:ea typeface="Quicksand Bold"/>
                <a:cs typeface="Quicksand Bold"/>
                <a:sym typeface="Quicksand Bold"/>
              </a:rPr>
              <a:t>acnc.gov.au/ACFID-ECS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ACFID resources</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15585724" y="8067968"/>
            <a:ext cx="3265" cy="164461"/>
          </a:xfrm>
          <a:prstGeom prst="rect">
            <a:avLst/>
          </a:prstGeom>
        </p:spPr>
        <p:txBody>
          <a:bodyPr lIns="0" tIns="0" rIns="0" bIns="0" rtlCol="0" anchor="t">
            <a:spAutoFit/>
          </a:bodyPr>
          <a:lstStyle/>
          <a:p>
            <a:pPr algn="ctr">
              <a:lnSpc>
                <a:spcPts val="1343"/>
              </a:lnSpc>
              <a:spcBef>
                <a:spcPct val="0"/>
              </a:spcBef>
            </a:pPr>
            <a:endParaRPr/>
          </a:p>
        </p:txBody>
      </p:sp>
      <p:sp>
        <p:nvSpPr>
          <p:cNvPr id="5" name="TextBox 5"/>
          <p:cNvSpPr txBox="1"/>
          <p:nvPr/>
        </p:nvSpPr>
        <p:spPr>
          <a:xfrm>
            <a:off x="2095109" y="3198229"/>
            <a:ext cx="12880570" cy="6749668"/>
          </a:xfrm>
          <a:prstGeom prst="rect">
            <a:avLst/>
          </a:prstGeom>
        </p:spPr>
        <p:txBody>
          <a:bodyPr lIns="0" tIns="0" rIns="0" bIns="0" rtlCol="0" anchor="t">
            <a:spAutoFit/>
          </a:bodyPr>
          <a:lstStyle/>
          <a:p>
            <a:pPr marL="1028700" indent="-571500">
              <a:lnSpc>
                <a:spcPts val="5879"/>
              </a:lnSpc>
              <a:buFont typeface="Arial"/>
              <a:buChar char="•"/>
            </a:pPr>
            <a:r>
              <a:rPr lang="en-US" sz="4150">
                <a:solidFill>
                  <a:srgbClr val="333333"/>
                </a:solidFill>
                <a:latin typeface="Quicksand"/>
              </a:rPr>
              <a:t>ACFID Code of Conduct: </a:t>
            </a:r>
            <a:endParaRPr lang="en-US" sz="4200">
              <a:solidFill>
                <a:srgbClr val="000000"/>
              </a:solidFill>
              <a:latin typeface="Quicksand Bold"/>
            </a:endParaRPr>
          </a:p>
          <a:p>
            <a:pPr marL="457200">
              <a:lnSpc>
                <a:spcPts val="5879"/>
              </a:lnSpc>
            </a:pPr>
            <a:r>
              <a:rPr lang="en-US" sz="4200" b="1">
                <a:solidFill>
                  <a:srgbClr val="114E87"/>
                </a:solidFill>
                <a:latin typeface="Quicksand Bold"/>
              </a:rPr>
              <a:t> acfid.asn.au/code-of-conduct</a:t>
            </a:r>
            <a:endParaRPr lang="en-US" sz="4200">
              <a:solidFill>
                <a:srgbClr val="000000"/>
              </a:solidFill>
              <a:latin typeface="Quicksand Bold"/>
            </a:endParaRPr>
          </a:p>
          <a:p>
            <a:pPr marL="457200">
              <a:lnSpc>
                <a:spcPts val="5879"/>
              </a:lnSpc>
            </a:pPr>
            <a:endParaRPr lang="en-US" sz="4200" b="1">
              <a:solidFill>
                <a:srgbClr val="114E87"/>
              </a:solidFill>
              <a:latin typeface="Quicksand Bold"/>
            </a:endParaRPr>
          </a:p>
          <a:p>
            <a:pPr marL="1028700" lvl="1" indent="-571500">
              <a:lnSpc>
                <a:spcPts val="5879"/>
              </a:lnSpc>
              <a:buFont typeface="Arial"/>
              <a:buChar char="•"/>
            </a:pPr>
            <a:r>
              <a:rPr lang="en-US" sz="4150">
                <a:solidFill>
                  <a:srgbClr val="333333"/>
                </a:solidFill>
                <a:latin typeface="Quicksand"/>
              </a:rPr>
              <a:t>Online Good Practice Toolkit: </a:t>
            </a:r>
            <a:r>
              <a:rPr lang="en-US" sz="4150" b="1">
                <a:solidFill>
                  <a:srgbClr val="114E87"/>
                </a:solidFill>
                <a:latin typeface="Quicksand Bold"/>
              </a:rPr>
              <a:t>acfid.asn.au/good-practice-toolkit</a:t>
            </a:r>
            <a:endParaRPr lang="en-US"/>
          </a:p>
          <a:p>
            <a:pPr marL="1028700" lvl="1" indent="-571500">
              <a:lnSpc>
                <a:spcPts val="5879"/>
              </a:lnSpc>
              <a:buFont typeface="Arial"/>
              <a:buChar char="•"/>
            </a:pPr>
            <a:endParaRPr lang="en-US" sz="4150" b="1">
              <a:solidFill>
                <a:srgbClr val="114E87"/>
              </a:solidFill>
              <a:latin typeface="Quicksand Bold"/>
            </a:endParaRPr>
          </a:p>
          <a:p>
            <a:pPr marL="1028700" lvl="1" indent="-571500">
              <a:lnSpc>
                <a:spcPts val="5879"/>
              </a:lnSpc>
              <a:buFont typeface="Arial"/>
              <a:buChar char="•"/>
            </a:pPr>
            <a:r>
              <a:rPr lang="en-US" sz="4150">
                <a:solidFill>
                  <a:srgbClr val="333333"/>
                </a:solidFill>
                <a:latin typeface="Quicksand"/>
              </a:rPr>
              <a:t>E-learning modules: </a:t>
            </a:r>
            <a:r>
              <a:rPr lang="en-US" sz="4150" b="1">
                <a:solidFill>
                  <a:srgbClr val="114E87"/>
                </a:solidFill>
                <a:latin typeface="Quicksand Bold"/>
              </a:rPr>
              <a:t>learnwithacfid.com</a:t>
            </a:r>
            <a:r>
              <a:rPr lang="en-US" sz="4150">
                <a:solidFill>
                  <a:srgbClr val="333333"/>
                </a:solidFill>
                <a:latin typeface="Quicksand"/>
              </a:rPr>
              <a:t> </a:t>
            </a:r>
          </a:p>
          <a:p>
            <a:pPr marL="571500" indent="-571500">
              <a:lnSpc>
                <a:spcPts val="5879"/>
              </a:lnSpc>
              <a:buFont typeface="Arial"/>
              <a:buChar char="•"/>
            </a:pPr>
            <a:endParaRPr lang="en-US" sz="4150" b="1">
              <a:solidFill>
                <a:srgbClr val="114E87"/>
              </a:solidFill>
              <a:latin typeface="Quicksand Bold"/>
              <a:ea typeface="+mn-lt"/>
              <a:cs typeface="+mn-lt"/>
            </a:endParaRPr>
          </a:p>
          <a:p>
            <a:pPr algn="l">
              <a:lnSpc>
                <a:spcPts val="5879"/>
              </a:lnSpc>
            </a:pPr>
            <a:endParaRPr lang="en-US" sz="4199" b="1">
              <a:solidFill>
                <a:srgbClr val="114E87"/>
              </a:solidFill>
              <a:latin typeface="Quicksand Bold"/>
              <a:ea typeface="Quicksand Bold"/>
              <a:cs typeface="Quicksand Bold"/>
            </a:endParaRPr>
          </a:p>
        </p:txBody>
      </p:sp>
      <p:sp>
        <p:nvSpPr>
          <p:cNvPr id="6" name="Freeform 6"/>
          <p:cNvSpPr/>
          <p:nvPr/>
        </p:nvSpPr>
        <p:spPr>
          <a:xfrm>
            <a:off x="14646217" y="6971231"/>
            <a:ext cx="2613083" cy="2287069"/>
          </a:xfrm>
          <a:custGeom>
            <a:avLst/>
            <a:gdLst/>
            <a:ahLst/>
            <a:cxnLst/>
            <a:rect l="l" t="t" r="r" b="b"/>
            <a:pathLst>
              <a:path w="3575609" h="3109226">
                <a:moveTo>
                  <a:pt x="0" y="0"/>
                </a:moveTo>
                <a:lnTo>
                  <a:pt x="3575609" y="0"/>
                </a:lnTo>
                <a:lnTo>
                  <a:pt x="3575609" y="3109226"/>
                </a:lnTo>
                <a:lnTo>
                  <a:pt x="0" y="3109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32009" cy="10287000"/>
            <a:chOff x="0" y="0"/>
            <a:chExt cx="2115426" cy="2709333"/>
          </a:xfrm>
        </p:grpSpPr>
        <p:sp>
          <p:nvSpPr>
            <p:cNvPr id="3" name="Freeform 3"/>
            <p:cNvSpPr/>
            <p:nvPr/>
          </p:nvSpPr>
          <p:spPr>
            <a:xfrm>
              <a:off x="0" y="0"/>
              <a:ext cx="2115426" cy="2709333"/>
            </a:xfrm>
            <a:custGeom>
              <a:avLst/>
              <a:gdLst/>
              <a:ahLst/>
              <a:cxnLst/>
              <a:rect l="l" t="t" r="r" b="b"/>
              <a:pathLst>
                <a:path w="2115426" h="2709333">
                  <a:moveTo>
                    <a:pt x="0" y="0"/>
                  </a:moveTo>
                  <a:lnTo>
                    <a:pt x="2115426" y="0"/>
                  </a:lnTo>
                  <a:lnTo>
                    <a:pt x="2115426" y="2709333"/>
                  </a:lnTo>
                  <a:lnTo>
                    <a:pt x="0" y="2709333"/>
                  </a:lnTo>
                  <a:close/>
                </a:path>
              </a:pathLst>
            </a:custGeom>
            <a:solidFill>
              <a:srgbClr val="0077B5"/>
            </a:solidFill>
          </p:spPr>
          <p:txBody>
            <a:bodyPr/>
            <a:lstStyle/>
            <a:p>
              <a:endParaRPr lang="en-AU"/>
            </a:p>
          </p:txBody>
        </p:sp>
        <p:sp>
          <p:nvSpPr>
            <p:cNvPr id="4" name="TextBox 4"/>
            <p:cNvSpPr txBox="1"/>
            <p:nvPr/>
          </p:nvSpPr>
          <p:spPr>
            <a:xfrm>
              <a:off x="0" y="-38100"/>
              <a:ext cx="2115426"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012548" y="2650863"/>
            <a:ext cx="4006914" cy="4985274"/>
          </a:xfrm>
          <a:custGeom>
            <a:avLst/>
            <a:gdLst/>
            <a:ahLst/>
            <a:cxnLst/>
            <a:rect l="l" t="t" r="r" b="b"/>
            <a:pathLst>
              <a:path w="4006914" h="4985274">
                <a:moveTo>
                  <a:pt x="0" y="0"/>
                </a:moveTo>
                <a:lnTo>
                  <a:pt x="4006913" y="0"/>
                </a:lnTo>
                <a:lnTo>
                  <a:pt x="4006913" y="4985274"/>
                </a:lnTo>
                <a:lnTo>
                  <a:pt x="0" y="4985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6" name="TextBox 6"/>
          <p:cNvSpPr txBox="1"/>
          <p:nvPr/>
        </p:nvSpPr>
        <p:spPr>
          <a:xfrm>
            <a:off x="9144000" y="4383085"/>
            <a:ext cx="7623313" cy="1368430"/>
          </a:xfrm>
          <a:prstGeom prst="rect">
            <a:avLst/>
          </a:prstGeom>
        </p:spPr>
        <p:txBody>
          <a:bodyPr lIns="0" tIns="0" rIns="0" bIns="0" rtlCol="0" anchor="t">
            <a:spAutoFit/>
          </a:bodyPr>
          <a:lstStyle/>
          <a:p>
            <a:pPr algn="ctr">
              <a:lnSpc>
                <a:spcPts val="11199"/>
              </a:lnSpc>
            </a:pPr>
            <a:r>
              <a:rPr lang="en-US" sz="7999" b="1">
                <a:solidFill>
                  <a:srgbClr val="333333"/>
                </a:solidFill>
                <a:latin typeface="Quicksand Bold"/>
                <a:ea typeface="Quicksand Bold"/>
                <a:cs typeface="Quicksand Bold"/>
                <a:sym typeface="Quicksand Bold"/>
              </a:rPr>
              <a:t>Questions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Stay in touch</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2"/>
            <a:stretch>
              <a:fillRect/>
            </a:stretch>
          </a:blipFill>
        </p:spPr>
        <p:txBody>
          <a:bodyPr/>
          <a:lstStyle/>
          <a:p>
            <a:endParaRPr lang="en-AU"/>
          </a:p>
        </p:txBody>
      </p:sp>
      <p:sp>
        <p:nvSpPr>
          <p:cNvPr id="4" name="TextBox 4"/>
          <p:cNvSpPr txBox="1"/>
          <p:nvPr/>
        </p:nvSpPr>
        <p:spPr>
          <a:xfrm>
            <a:off x="15585724" y="8067968"/>
            <a:ext cx="3265" cy="164461"/>
          </a:xfrm>
          <a:prstGeom prst="rect">
            <a:avLst/>
          </a:prstGeom>
        </p:spPr>
        <p:txBody>
          <a:bodyPr lIns="0" tIns="0" rIns="0" bIns="0" rtlCol="0" anchor="t">
            <a:spAutoFit/>
          </a:bodyPr>
          <a:lstStyle/>
          <a:p>
            <a:pPr algn="ctr">
              <a:lnSpc>
                <a:spcPts val="1343"/>
              </a:lnSpc>
              <a:spcBef>
                <a:spcPct val="0"/>
              </a:spcBef>
            </a:pPr>
            <a:endParaRPr/>
          </a:p>
        </p:txBody>
      </p:sp>
      <p:sp>
        <p:nvSpPr>
          <p:cNvPr id="5" name="TextBox 5"/>
          <p:cNvSpPr txBox="1"/>
          <p:nvPr/>
        </p:nvSpPr>
        <p:spPr>
          <a:xfrm>
            <a:off x="2095109" y="3198229"/>
            <a:ext cx="14209706" cy="3693795"/>
          </a:xfrm>
          <a:prstGeom prst="rect">
            <a:avLst/>
          </a:prstGeom>
        </p:spPr>
        <p:txBody>
          <a:bodyPr lIns="0" tIns="0" rIns="0" bIns="0" rtlCol="0" anchor="t">
            <a:spAutoFit/>
          </a:bodyPr>
          <a:lstStyle/>
          <a:p>
            <a:pPr marL="906145" lvl="1" indent="-452755" algn="l">
              <a:lnSpc>
                <a:spcPts val="5879"/>
              </a:lnSpc>
              <a:buFont typeface="Arial"/>
              <a:buChar char="•"/>
            </a:pPr>
            <a:r>
              <a:rPr lang="en-US" sz="4150" b="1">
                <a:solidFill>
                  <a:srgbClr val="333333"/>
                </a:solidFill>
                <a:latin typeface="Quicksand Bold"/>
                <a:ea typeface="Quicksand Bold"/>
                <a:cs typeface="Quicksand Bold"/>
                <a:sym typeface="Quicksand Bold"/>
              </a:rPr>
              <a:t>Monthly newsletter - </a:t>
            </a:r>
            <a:r>
              <a:rPr lang="en-US" sz="4150" b="1" u="sng">
                <a:solidFill>
                  <a:srgbClr val="114E87"/>
                </a:solidFill>
                <a:latin typeface="Quicksand Bold"/>
                <a:ea typeface="Quicksand Bold"/>
                <a:cs typeface="Quicksand Bold"/>
                <a:sym typeface="Quicksand Bold"/>
                <a:hlinkClick r:id="rId3">
                  <a:extLst>
                    <a:ext uri="{A12FA001-AC4F-418D-AE19-62706E023703}">
                      <ahyp:hlinkClr xmlns:ahyp="http://schemas.microsoft.com/office/drawing/2018/hyperlinkcolor" val="tx"/>
                    </a:ext>
                  </a:extLst>
                </a:hlinkClick>
              </a:rPr>
              <a:t>acnc.gov.au/#subscribe</a:t>
            </a:r>
            <a:endParaRPr lang="en-US" sz="4150" u="sng">
              <a:hlinkClick r:id="rId3">
                <a:extLst>
                  <a:ext uri="{A12FA001-AC4F-418D-AE19-62706E023703}">
                    <ahyp:hlinkClr xmlns:ahyp="http://schemas.microsoft.com/office/drawing/2018/hyperlinkcolor" val="tx"/>
                  </a:ext>
                </a:extLst>
              </a:hlinkClick>
            </a:endParaRPr>
          </a:p>
          <a:p>
            <a:pPr marL="906145" lvl="1" indent="-452755" algn="l">
              <a:lnSpc>
                <a:spcPts val="5879"/>
              </a:lnSpc>
              <a:buFont typeface="Arial"/>
              <a:buChar char="•"/>
            </a:pPr>
            <a:r>
              <a:rPr lang="en-US" sz="4150" b="1">
                <a:solidFill>
                  <a:srgbClr val="333333"/>
                </a:solidFill>
                <a:latin typeface="Quicksand Bold"/>
                <a:ea typeface="Quicksand Bold"/>
                <a:cs typeface="Quicksand Bold"/>
                <a:sym typeface="Quicksand Bold"/>
              </a:rPr>
              <a:t>Web guidance - </a:t>
            </a:r>
            <a:r>
              <a:rPr lang="en-US" sz="4150" b="1">
                <a:solidFill>
                  <a:srgbClr val="114E87"/>
                </a:solidFill>
                <a:latin typeface="Quicksand Bold"/>
                <a:ea typeface="Quicksand Bold"/>
                <a:cs typeface="Quicksand Bold"/>
                <a:sym typeface="Quicksand Bold"/>
              </a:rPr>
              <a:t>acnc.gov.au</a:t>
            </a:r>
            <a:endParaRPr lang="en-US" sz="4150" b="1">
              <a:solidFill>
                <a:srgbClr val="114E87"/>
              </a:solidFill>
              <a:latin typeface="Quicksand Bold"/>
              <a:ea typeface="Quicksand Bold"/>
              <a:cs typeface="Quicksand Bold"/>
            </a:endParaRPr>
          </a:p>
          <a:p>
            <a:pPr marL="906145" lvl="1" indent="-452755" algn="l">
              <a:lnSpc>
                <a:spcPts val="5879"/>
              </a:lnSpc>
              <a:buFont typeface="Arial"/>
              <a:buChar char="•"/>
            </a:pPr>
            <a:r>
              <a:rPr lang="en-US" sz="4150" b="1">
                <a:solidFill>
                  <a:srgbClr val="333333"/>
                </a:solidFill>
                <a:latin typeface="Quicksand Bold"/>
                <a:ea typeface="Quicksand Bold"/>
                <a:cs typeface="Quicksand Bold"/>
                <a:sym typeface="Quicksand Bold"/>
              </a:rPr>
              <a:t>Webinars - </a:t>
            </a:r>
            <a:r>
              <a:rPr lang="en-US" sz="4150" b="1">
                <a:solidFill>
                  <a:srgbClr val="114E87"/>
                </a:solidFill>
                <a:latin typeface="Quicksand Bold"/>
                <a:ea typeface="Quicksand Bold"/>
                <a:cs typeface="Quicksand Bold"/>
                <a:sym typeface="Quicksand Bold"/>
              </a:rPr>
              <a:t>acnc.gov.au/webinars</a:t>
            </a:r>
            <a:endParaRPr lang="en-US" sz="4150" b="1">
              <a:solidFill>
                <a:srgbClr val="114E87"/>
              </a:solidFill>
              <a:latin typeface="Quicksand Bold"/>
              <a:ea typeface="Quicksand Bold"/>
              <a:cs typeface="Quicksand Bold"/>
            </a:endParaRPr>
          </a:p>
          <a:p>
            <a:pPr marL="906145" lvl="1" indent="-452755" algn="l">
              <a:lnSpc>
                <a:spcPts val="5879"/>
              </a:lnSpc>
              <a:buFont typeface="Arial"/>
              <a:buChar char="•"/>
            </a:pPr>
            <a:r>
              <a:rPr lang="en-US" sz="4150" b="1">
                <a:solidFill>
                  <a:srgbClr val="333333"/>
                </a:solidFill>
                <a:latin typeface="Quicksand Bold"/>
                <a:ea typeface="Quicksand Bold"/>
                <a:cs typeface="Quicksand Bold"/>
                <a:sym typeface="Quicksand Bold"/>
              </a:rPr>
              <a:t>Podcasts - </a:t>
            </a:r>
            <a:r>
              <a:rPr lang="en-US" sz="4150" b="1">
                <a:solidFill>
                  <a:srgbClr val="114E87"/>
                </a:solidFill>
                <a:latin typeface="Quicksand Bold"/>
                <a:ea typeface="Quicksand Bold"/>
                <a:cs typeface="Quicksand Bold"/>
                <a:sym typeface="Quicksand Bold"/>
              </a:rPr>
              <a:t>acnc.gov.au/</a:t>
            </a:r>
            <a:r>
              <a:rPr lang="en-US" sz="4150" b="1" err="1">
                <a:solidFill>
                  <a:srgbClr val="114E87"/>
                </a:solidFill>
                <a:latin typeface="Quicksand Bold"/>
                <a:ea typeface="Quicksand Bold"/>
                <a:cs typeface="Quicksand Bold"/>
                <a:sym typeface="Quicksand Bold"/>
              </a:rPr>
              <a:t>charitychat</a:t>
            </a:r>
            <a:endParaRPr lang="en-US" sz="4150" b="1" err="1">
              <a:solidFill>
                <a:srgbClr val="114E87"/>
              </a:solidFill>
              <a:latin typeface="Quicksand Bold"/>
              <a:ea typeface="Quicksand Bold"/>
              <a:cs typeface="Quicksand Bold"/>
            </a:endParaRPr>
          </a:p>
          <a:p>
            <a:pPr marL="906145" lvl="1" indent="-452755" algn="l">
              <a:lnSpc>
                <a:spcPts val="5879"/>
              </a:lnSpc>
              <a:buFont typeface="Arial"/>
              <a:buChar char="•"/>
            </a:pPr>
            <a:r>
              <a:rPr lang="en-US" sz="4150" b="1">
                <a:solidFill>
                  <a:srgbClr val="333333"/>
                </a:solidFill>
                <a:latin typeface="Quicksand Bold"/>
                <a:ea typeface="Quicksand Bold"/>
                <a:cs typeface="Quicksand Bold"/>
                <a:sym typeface="Quicksand Bold"/>
              </a:rPr>
              <a:t>Contact us - </a:t>
            </a:r>
            <a:r>
              <a:rPr lang="en-US" sz="4150" b="1">
                <a:solidFill>
                  <a:srgbClr val="114E87"/>
                </a:solidFill>
                <a:latin typeface="Quicksand Bold"/>
                <a:ea typeface="Quicksand Bold"/>
                <a:cs typeface="Quicksand Bold"/>
                <a:sym typeface="Quicksand Bold"/>
              </a:rPr>
              <a:t>acnc.gov.au/contact-us</a:t>
            </a:r>
            <a:endParaRPr lang="en-US" sz="4150" b="1">
              <a:solidFill>
                <a:srgbClr val="114E87"/>
              </a:solidFill>
              <a:latin typeface="Quicksand Bold"/>
              <a:ea typeface="Quicksand Bold"/>
              <a:cs typeface="Quicksand Bold"/>
            </a:endParaRPr>
          </a:p>
        </p:txBody>
      </p:sp>
      <p:sp>
        <p:nvSpPr>
          <p:cNvPr id="6" name="Freeform 6"/>
          <p:cNvSpPr/>
          <p:nvPr/>
        </p:nvSpPr>
        <p:spPr>
          <a:xfrm>
            <a:off x="2412215" y="7348220"/>
            <a:ext cx="433712" cy="433712"/>
          </a:xfrm>
          <a:custGeom>
            <a:avLst/>
            <a:gdLst/>
            <a:ahLst/>
            <a:cxnLst/>
            <a:rect l="l" t="t" r="r" b="b"/>
            <a:pathLst>
              <a:path w="433712" h="433712">
                <a:moveTo>
                  <a:pt x="0" y="0"/>
                </a:moveTo>
                <a:lnTo>
                  <a:pt x="433712" y="0"/>
                </a:lnTo>
                <a:lnTo>
                  <a:pt x="433712" y="433712"/>
                </a:lnTo>
                <a:lnTo>
                  <a:pt x="0" y="433712"/>
                </a:lnTo>
                <a:lnTo>
                  <a:pt x="0" y="0"/>
                </a:lnTo>
                <a:close/>
              </a:path>
            </a:pathLst>
          </a:custGeom>
          <a:blipFill>
            <a:blip r:embed="rId4"/>
            <a:stretch>
              <a:fillRect/>
            </a:stretch>
          </a:blipFill>
        </p:spPr>
        <p:txBody>
          <a:bodyPr/>
          <a:lstStyle/>
          <a:p>
            <a:endParaRPr lang="en-AU"/>
          </a:p>
        </p:txBody>
      </p:sp>
      <p:sp>
        <p:nvSpPr>
          <p:cNvPr id="7" name="Freeform 7"/>
          <p:cNvSpPr/>
          <p:nvPr/>
        </p:nvSpPr>
        <p:spPr>
          <a:xfrm>
            <a:off x="2468853" y="8877929"/>
            <a:ext cx="380371" cy="380371"/>
          </a:xfrm>
          <a:custGeom>
            <a:avLst/>
            <a:gdLst/>
            <a:ahLst/>
            <a:cxnLst/>
            <a:rect l="l" t="t" r="r" b="b"/>
            <a:pathLst>
              <a:path w="380371" h="380371">
                <a:moveTo>
                  <a:pt x="0" y="0"/>
                </a:moveTo>
                <a:lnTo>
                  <a:pt x="380371" y="0"/>
                </a:lnTo>
                <a:lnTo>
                  <a:pt x="380371" y="380371"/>
                </a:lnTo>
                <a:lnTo>
                  <a:pt x="0" y="3803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8" name="Freeform 8"/>
          <p:cNvSpPr/>
          <p:nvPr/>
        </p:nvSpPr>
        <p:spPr>
          <a:xfrm>
            <a:off x="2371571" y="7825111"/>
            <a:ext cx="574934" cy="574934"/>
          </a:xfrm>
          <a:custGeom>
            <a:avLst/>
            <a:gdLst/>
            <a:ahLst/>
            <a:cxnLst/>
            <a:rect l="l" t="t" r="r" b="b"/>
            <a:pathLst>
              <a:path w="574934" h="574934">
                <a:moveTo>
                  <a:pt x="0" y="0"/>
                </a:moveTo>
                <a:lnTo>
                  <a:pt x="574934" y="0"/>
                </a:lnTo>
                <a:lnTo>
                  <a:pt x="574934" y="574934"/>
                </a:lnTo>
                <a:lnTo>
                  <a:pt x="0" y="574934"/>
                </a:lnTo>
                <a:lnTo>
                  <a:pt x="0" y="0"/>
                </a:lnTo>
                <a:close/>
              </a:path>
            </a:pathLst>
          </a:custGeom>
          <a:blipFill>
            <a:blip r:embed="rId7"/>
            <a:stretch>
              <a:fillRect/>
            </a:stretch>
          </a:blipFill>
        </p:spPr>
        <p:txBody>
          <a:bodyPr/>
          <a:lstStyle/>
          <a:p>
            <a:endParaRPr lang="en-AU"/>
          </a:p>
        </p:txBody>
      </p:sp>
      <p:sp>
        <p:nvSpPr>
          <p:cNvPr id="9" name="Freeform 9"/>
          <p:cNvSpPr/>
          <p:nvPr/>
        </p:nvSpPr>
        <p:spPr>
          <a:xfrm>
            <a:off x="2416015" y="8343907"/>
            <a:ext cx="429912" cy="429912"/>
          </a:xfrm>
          <a:custGeom>
            <a:avLst/>
            <a:gdLst/>
            <a:ahLst/>
            <a:cxnLst/>
            <a:rect l="l" t="t" r="r" b="b"/>
            <a:pathLst>
              <a:path w="429912" h="429912">
                <a:moveTo>
                  <a:pt x="0" y="0"/>
                </a:moveTo>
                <a:lnTo>
                  <a:pt x="429912" y="0"/>
                </a:lnTo>
                <a:lnTo>
                  <a:pt x="429912" y="429912"/>
                </a:lnTo>
                <a:lnTo>
                  <a:pt x="0" y="4299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0" name="TextBox 10"/>
          <p:cNvSpPr txBox="1"/>
          <p:nvPr/>
        </p:nvSpPr>
        <p:spPr>
          <a:xfrm>
            <a:off x="3006715" y="7300595"/>
            <a:ext cx="14252585" cy="1957705"/>
          </a:xfrm>
          <a:prstGeom prst="rect">
            <a:avLst/>
          </a:prstGeom>
        </p:spPr>
        <p:txBody>
          <a:bodyPr lIns="0" tIns="0" rIns="0" bIns="0" rtlCol="0" anchor="t">
            <a:spAutoFit/>
          </a:bodyPr>
          <a:lstStyle/>
          <a:p>
            <a:pPr algn="l">
              <a:lnSpc>
                <a:spcPts val="3919"/>
              </a:lnSpc>
            </a:pPr>
            <a:r>
              <a:rPr lang="en-US" sz="2800" b="1">
                <a:solidFill>
                  <a:srgbClr val="114E87"/>
                </a:solidFill>
                <a:latin typeface="Quicksand Bold"/>
                <a:ea typeface="Quicksand Bold"/>
                <a:cs typeface="Quicksand Bold"/>
                <a:sym typeface="Quicksand Bold"/>
              </a:rPr>
              <a:t>facebook.com/acnc.gov.au​</a:t>
            </a:r>
          </a:p>
          <a:p>
            <a:pPr algn="l">
              <a:lnSpc>
                <a:spcPts val="3919"/>
              </a:lnSpc>
            </a:pPr>
            <a:r>
              <a:rPr lang="en-US" sz="2800" b="1">
                <a:solidFill>
                  <a:srgbClr val="114E87"/>
                </a:solidFill>
                <a:latin typeface="Quicksand Bold"/>
                <a:ea typeface="Quicksand Bold"/>
                <a:cs typeface="Quicksand Bold"/>
                <a:sym typeface="Quicksand Bold"/>
              </a:rPr>
              <a:t>@acnc_gov_au</a:t>
            </a:r>
          </a:p>
          <a:p>
            <a:pPr algn="l">
              <a:lnSpc>
                <a:spcPts val="3919"/>
              </a:lnSpc>
            </a:pPr>
            <a:r>
              <a:rPr lang="en-US" sz="2799" b="1">
                <a:solidFill>
                  <a:srgbClr val="114E87"/>
                </a:solidFill>
                <a:latin typeface="Quicksand Bold"/>
                <a:ea typeface="Quicksand Bold"/>
                <a:cs typeface="Quicksand Bold"/>
                <a:sym typeface="Quicksand Bold"/>
              </a:rPr>
              <a:t>youtube.com/ACNCvideos</a:t>
            </a:r>
          </a:p>
          <a:p>
            <a:pPr algn="l">
              <a:lnSpc>
                <a:spcPts val="3919"/>
              </a:lnSpc>
            </a:pPr>
            <a:r>
              <a:rPr lang="en-US" sz="2800" b="1">
                <a:solidFill>
                  <a:srgbClr val="114E87"/>
                </a:solidFill>
                <a:latin typeface="Quicksand Bold"/>
                <a:ea typeface="Quicksand Bold"/>
                <a:cs typeface="Quicksand Bold"/>
                <a:sym typeface="Quicksand Bold"/>
              </a:rPr>
              <a:t>linkedin.com/company/australian-charities-and-not-for-profits-commission</a:t>
            </a:r>
            <a:r>
              <a:rPr lang="en-US" sz="2800" b="1">
                <a:solidFill>
                  <a:srgbClr val="000000"/>
                </a:solidFill>
                <a:latin typeface="Quicksand Bold"/>
                <a:ea typeface="Quicksand Bold"/>
                <a:cs typeface="Quicksand Bold"/>
                <a:sym typeface="Quicksand Bold"/>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Thank you</a:t>
            </a:r>
          </a:p>
        </p:txBody>
      </p:sp>
      <p:sp>
        <p:nvSpPr>
          <p:cNvPr id="3" name="TextBox 3"/>
          <p:cNvSpPr txBox="1"/>
          <p:nvPr/>
        </p:nvSpPr>
        <p:spPr>
          <a:xfrm>
            <a:off x="15585724" y="8067968"/>
            <a:ext cx="3265" cy="164461"/>
          </a:xfrm>
          <a:prstGeom prst="rect">
            <a:avLst/>
          </a:prstGeom>
        </p:spPr>
        <p:txBody>
          <a:bodyPr lIns="0" tIns="0" rIns="0" bIns="0" rtlCol="0" anchor="t">
            <a:spAutoFit/>
          </a:bodyPr>
          <a:lstStyle/>
          <a:p>
            <a:pPr algn="ctr">
              <a:lnSpc>
                <a:spcPts val="1343"/>
              </a:lnSpc>
              <a:spcBef>
                <a:spcPct val="0"/>
              </a:spcBef>
            </a:pPr>
            <a:endParaRPr/>
          </a:p>
        </p:txBody>
      </p:sp>
      <p:sp>
        <p:nvSpPr>
          <p:cNvPr id="4" name="Freeform 4"/>
          <p:cNvSpPr/>
          <p:nvPr/>
        </p:nvSpPr>
        <p:spPr>
          <a:xfrm>
            <a:off x="12040930" y="4350257"/>
            <a:ext cx="6247070" cy="5936743"/>
          </a:xfrm>
          <a:custGeom>
            <a:avLst/>
            <a:gdLst/>
            <a:ahLst/>
            <a:cxnLst/>
            <a:rect l="l" t="t" r="r" b="b"/>
            <a:pathLst>
              <a:path w="6247070" h="5936743">
                <a:moveTo>
                  <a:pt x="0" y="0"/>
                </a:moveTo>
                <a:lnTo>
                  <a:pt x="6247070" y="0"/>
                </a:lnTo>
                <a:lnTo>
                  <a:pt x="6247070" y="5936743"/>
                </a:lnTo>
                <a:lnTo>
                  <a:pt x="0" y="5936743"/>
                </a:lnTo>
                <a:lnTo>
                  <a:pt x="0" y="0"/>
                </a:lnTo>
                <a:close/>
              </a:path>
            </a:pathLst>
          </a:custGeom>
          <a:blipFill>
            <a:blip r:embed="rId2"/>
            <a:stretch>
              <a:fillRect/>
            </a:stretch>
          </a:blipFill>
        </p:spPr>
        <p:txBody>
          <a:bodyPr/>
          <a:lstStyle/>
          <a:p>
            <a:endParaRPr lang="en-AU"/>
          </a:p>
        </p:txBody>
      </p:sp>
      <p:sp>
        <p:nvSpPr>
          <p:cNvPr id="5" name="TextBox 5"/>
          <p:cNvSpPr txBox="1"/>
          <p:nvPr/>
        </p:nvSpPr>
        <p:spPr>
          <a:xfrm>
            <a:off x="2095109" y="3198229"/>
            <a:ext cx="12400440" cy="3693795"/>
          </a:xfrm>
          <a:prstGeom prst="rect">
            <a:avLst/>
          </a:prstGeom>
        </p:spPr>
        <p:txBody>
          <a:bodyPr lIns="0" tIns="0" rIns="0" bIns="0" rtlCol="0" anchor="t">
            <a:spAutoFit/>
          </a:bodyPr>
          <a:lstStyle/>
          <a:p>
            <a:pPr algn="l">
              <a:lnSpc>
                <a:spcPts val="5879"/>
              </a:lnSpc>
            </a:pPr>
            <a:r>
              <a:rPr lang="en-US" sz="4199" b="1">
                <a:solidFill>
                  <a:srgbClr val="333333"/>
                </a:solidFill>
                <a:latin typeface="Quicksand Bold"/>
                <a:ea typeface="Quicksand Bold"/>
                <a:cs typeface="Quicksand Bold"/>
                <a:sym typeface="Quicksand Bold"/>
              </a:rPr>
              <a:t>View this or previous webinars, and register for future sessions, at </a:t>
            </a:r>
            <a:r>
              <a:rPr lang="en-US" sz="4199" b="1">
                <a:solidFill>
                  <a:srgbClr val="114E87"/>
                </a:solidFill>
                <a:latin typeface="Quicksand Bold"/>
                <a:ea typeface="Quicksand Bold"/>
                <a:cs typeface="Quicksand Bold"/>
                <a:sym typeface="Quicksand Bold"/>
              </a:rPr>
              <a:t>acnc.gov.au/webinars​</a:t>
            </a:r>
          </a:p>
          <a:p>
            <a:pPr algn="l">
              <a:lnSpc>
                <a:spcPts val="5879"/>
              </a:lnSpc>
            </a:pPr>
            <a:r>
              <a:rPr lang="en-US" sz="4199" b="1">
                <a:solidFill>
                  <a:srgbClr val="333333"/>
                </a:solidFill>
                <a:latin typeface="Quicksand Bold"/>
                <a:ea typeface="Quicksand Bold"/>
                <a:cs typeface="Quicksand Bold"/>
                <a:sym typeface="Quicksand Bold"/>
              </a:rPr>
              <a:t>​</a:t>
            </a:r>
          </a:p>
          <a:p>
            <a:pPr algn="l">
              <a:lnSpc>
                <a:spcPts val="5879"/>
              </a:lnSpc>
            </a:pPr>
            <a:r>
              <a:rPr lang="en-US" sz="4199" b="1">
                <a:solidFill>
                  <a:srgbClr val="333333"/>
                </a:solidFill>
                <a:latin typeface="Quicksand Bold"/>
                <a:ea typeface="Quicksand Bold"/>
                <a:cs typeface="Quicksand Bold"/>
                <a:sym typeface="Quicksand Bold"/>
              </a:rPr>
              <a:t>Questions, comments, feedback:​</a:t>
            </a:r>
          </a:p>
          <a:p>
            <a:pPr algn="l">
              <a:lnSpc>
                <a:spcPts val="5879"/>
              </a:lnSpc>
            </a:pPr>
            <a:r>
              <a:rPr lang="en-US" sz="4199" b="1">
                <a:solidFill>
                  <a:srgbClr val="114E87"/>
                </a:solidFill>
                <a:latin typeface="Quicksand Bold"/>
                <a:ea typeface="Quicksand Bold"/>
                <a:cs typeface="Quicksand Bold"/>
                <a:sym typeface="Quicksand Bold"/>
              </a:rPr>
              <a:t>education@acnc.gov.au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3198495"/>
            <a:ext cx="13289581" cy="4918074"/>
          </a:xfrm>
          <a:prstGeom prst="rect">
            <a:avLst/>
          </a:prstGeom>
        </p:spPr>
        <p:txBody>
          <a:bodyPr lIns="0" tIns="0" rIns="0" bIns="0" rtlCol="0" anchor="t">
            <a:spAutoFit/>
          </a:bodyPr>
          <a:lstStyle/>
          <a:p>
            <a:pPr marL="863604" lvl="1" indent="-431802" algn="l">
              <a:lnSpc>
                <a:spcPts val="5600"/>
              </a:lnSpc>
              <a:buFont typeface="Arial"/>
              <a:buChar char="•"/>
            </a:pPr>
            <a:r>
              <a:rPr lang="en-US" sz="4000">
                <a:solidFill>
                  <a:srgbClr val="333333"/>
                </a:solidFill>
                <a:latin typeface="Quicksand"/>
                <a:ea typeface="Quicksand"/>
                <a:cs typeface="Quicksand"/>
                <a:sym typeface="Quicksand"/>
              </a:rPr>
              <a:t>Govern how a registered charity must manage its activities and resources outside Australia</a:t>
            </a:r>
          </a:p>
          <a:p>
            <a:pPr algn="l">
              <a:lnSpc>
                <a:spcPts val="5600"/>
              </a:lnSpc>
            </a:pPr>
            <a:endParaRPr lang="en-US" sz="4000">
              <a:solidFill>
                <a:srgbClr val="333333"/>
              </a:solidFill>
              <a:latin typeface="Quicksand"/>
              <a:ea typeface="Quicksand"/>
              <a:cs typeface="Quicksand"/>
              <a:sym typeface="Quicksand"/>
            </a:endParaRP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Require charities to take reasonable steps to ensure appropriate standards of behaviour, governance and oversight when undertaking activities or providing funding overseas</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095109" y="1138813"/>
            <a:ext cx="13289581"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The ACNC External Conduct Standards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Who needs to comply with the External Conduct Standards (ECS)?</a:t>
            </a:r>
          </a:p>
        </p:txBody>
      </p:sp>
      <p:sp>
        <p:nvSpPr>
          <p:cNvPr id="3" name="TextBox 3"/>
          <p:cNvSpPr txBox="1"/>
          <p:nvPr/>
        </p:nvSpPr>
        <p:spPr>
          <a:xfrm>
            <a:off x="2095109" y="3207754"/>
            <a:ext cx="13289581" cy="4427220"/>
          </a:xfrm>
          <a:prstGeom prst="rect">
            <a:avLst/>
          </a:prstGeom>
        </p:spPr>
        <p:txBody>
          <a:bodyPr lIns="0" tIns="0" rIns="0" bIns="0" rtlCol="0" anchor="t">
            <a:spAutoFit/>
          </a:bodyPr>
          <a:lstStyle/>
          <a:p>
            <a:pPr marL="906783" lvl="1" indent="-453392" algn="l">
              <a:lnSpc>
                <a:spcPts val="5880"/>
              </a:lnSpc>
              <a:buFont typeface="Arial"/>
              <a:buChar char="•"/>
            </a:pPr>
            <a:r>
              <a:rPr lang="en-US" sz="4200">
                <a:solidFill>
                  <a:srgbClr val="333333"/>
                </a:solidFill>
                <a:latin typeface="Quicksand"/>
                <a:ea typeface="Quicksand"/>
                <a:cs typeface="Quicksand"/>
                <a:sym typeface="Quicksand"/>
              </a:rPr>
              <a:t>Charities that operate outside Australia, even if its overseas activities are just a minor part of its work</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Basic Religious Charities, if they operate outside Australia, even though they don't have to comply with the ACNC Governance Standards</a:t>
            </a:r>
          </a:p>
        </p:txBody>
      </p:sp>
      <p:sp>
        <p:nvSpPr>
          <p:cNvPr id="4" name="Freeform 4"/>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854075"/>
          </a:xfrm>
          <a:prstGeom prst="rect">
            <a:avLst/>
          </a:prstGeom>
        </p:spPr>
        <p:txBody>
          <a:bodyPr lIns="0" tIns="0" rIns="0" bIns="0" rtlCol="0" anchor="t">
            <a:spAutoFit/>
          </a:bodyPr>
          <a:lstStyle/>
          <a:p>
            <a:pPr algn="l">
              <a:lnSpc>
                <a:spcPts val="6999"/>
              </a:lnSpc>
            </a:pPr>
            <a:r>
              <a:rPr lang="en-US" sz="4999" b="1">
                <a:solidFill>
                  <a:srgbClr val="339BD4"/>
                </a:solidFill>
                <a:latin typeface="Quicksand Bold"/>
                <a:ea typeface="Quicksand Bold"/>
                <a:cs typeface="Quicksand Bold"/>
                <a:sym typeface="Quicksand Bold"/>
              </a:rPr>
              <a:t>Operating overseas</a:t>
            </a:r>
          </a:p>
        </p:txBody>
      </p:sp>
      <p:sp>
        <p:nvSpPr>
          <p:cNvPr id="3" name="TextBox 3"/>
          <p:cNvSpPr txBox="1"/>
          <p:nvPr/>
        </p:nvSpPr>
        <p:spPr>
          <a:xfrm>
            <a:off x="2095109" y="3207754"/>
            <a:ext cx="13289581" cy="5170170"/>
          </a:xfrm>
          <a:prstGeom prst="rect">
            <a:avLst/>
          </a:prstGeom>
        </p:spPr>
        <p:txBody>
          <a:bodyPr lIns="0" tIns="0" rIns="0" bIns="0" rtlCol="0" anchor="t">
            <a:spAutoFit/>
          </a:bodyPr>
          <a:lstStyle/>
          <a:p>
            <a:pPr algn="l">
              <a:lnSpc>
                <a:spcPts val="5880"/>
              </a:lnSpc>
            </a:pPr>
            <a:r>
              <a:rPr lang="en-US" sz="4200">
                <a:solidFill>
                  <a:srgbClr val="333333"/>
                </a:solidFill>
                <a:latin typeface="Quicksand"/>
                <a:ea typeface="Quicksand"/>
                <a:cs typeface="Quicksand"/>
                <a:sym typeface="Quicksand"/>
              </a:rPr>
              <a:t>Operating overseas includes:</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overseas programs or projects (small or large) </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sending staff, volunteers, or beneficiaries overseas</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working with third parties overseas</a:t>
            </a:r>
          </a:p>
          <a:p>
            <a:pPr marL="906783" lvl="1" indent="-453392" algn="l">
              <a:lnSpc>
                <a:spcPts val="5880"/>
              </a:lnSpc>
              <a:buFont typeface="Arial"/>
              <a:buChar char="•"/>
            </a:pPr>
            <a:r>
              <a:rPr lang="en-US" sz="4200">
                <a:solidFill>
                  <a:srgbClr val="333333"/>
                </a:solidFill>
                <a:latin typeface="Quicksand"/>
                <a:ea typeface="Quicksand"/>
                <a:cs typeface="Quicksand"/>
                <a:sym typeface="Quicksand"/>
              </a:rPr>
              <a:t>sending money (even small amounts) overseas.</a:t>
            </a:r>
          </a:p>
          <a:p>
            <a:pPr algn="l">
              <a:lnSpc>
                <a:spcPts val="5880"/>
              </a:lnSpc>
            </a:pPr>
            <a:endParaRPr lang="en-US" sz="4200">
              <a:solidFill>
                <a:srgbClr val="333333"/>
              </a:solidFill>
              <a:latin typeface="Quicksand"/>
              <a:ea typeface="Quicksand"/>
              <a:cs typeface="Quicksand"/>
              <a:sym typeface="Quicksand"/>
            </a:endParaRPr>
          </a:p>
        </p:txBody>
      </p:sp>
      <p:sp>
        <p:nvSpPr>
          <p:cNvPr id="4" name="Freeform 4"/>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External Conduct Standard 1: Activities and control of resources</a:t>
            </a:r>
          </a:p>
        </p:txBody>
      </p:sp>
      <p:sp>
        <p:nvSpPr>
          <p:cNvPr id="3" name="Freeform 3"/>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095500" y="3198229"/>
            <a:ext cx="13630214" cy="5622924"/>
          </a:xfrm>
          <a:prstGeom prst="rect">
            <a:avLst/>
          </a:prstGeom>
        </p:spPr>
        <p:txBody>
          <a:bodyPr lIns="0" tIns="0" rIns="0" bIns="0" rtlCol="0" anchor="t">
            <a:spAutoFit/>
          </a:bodyPr>
          <a:lstStyle/>
          <a:p>
            <a:pPr marL="863604" lvl="1" indent="-431802" algn="l">
              <a:lnSpc>
                <a:spcPts val="5600"/>
              </a:lnSpc>
              <a:buFont typeface="Arial"/>
              <a:buChar char="•"/>
            </a:pPr>
            <a:r>
              <a:rPr lang="en-US" sz="4000">
                <a:solidFill>
                  <a:srgbClr val="333333"/>
                </a:solidFill>
                <a:latin typeface="Quicksand"/>
                <a:ea typeface="Quicksand"/>
                <a:cs typeface="Quicksand"/>
                <a:sym typeface="Quicksand"/>
              </a:rPr>
              <a:t>Take reasonable steps to ensure overseas activities are in line with charitable purpose and not-for-profit (NFP) status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Maintain reasonable internal control procedures so resources are used appropriately</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Ensure resources provided to third parties are used in line with purpose and NFP status, and there are controls in place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109" y="1138813"/>
            <a:ext cx="12880570" cy="1739900"/>
          </a:xfrm>
          <a:prstGeom prst="rect">
            <a:avLst/>
          </a:prstGeom>
        </p:spPr>
        <p:txBody>
          <a:bodyPr lIns="0" tIns="0" rIns="0" bIns="0" rtlCol="0" anchor="t">
            <a:spAutoFit/>
          </a:bodyPr>
          <a:lstStyle/>
          <a:p>
            <a:pPr algn="l">
              <a:lnSpc>
                <a:spcPts val="6999"/>
              </a:lnSpc>
            </a:pPr>
            <a:r>
              <a:rPr lang="en-US" sz="4999" b="1" spc="249">
                <a:solidFill>
                  <a:srgbClr val="339BD4"/>
                </a:solidFill>
                <a:latin typeface="Quicksand Bold"/>
                <a:ea typeface="Quicksand Bold"/>
                <a:cs typeface="Quicksand Bold"/>
                <a:sym typeface="Quicksand Bold"/>
              </a:rPr>
              <a:t>How to meet External Conduct Standard 1</a:t>
            </a:r>
          </a:p>
        </p:txBody>
      </p:sp>
      <p:sp>
        <p:nvSpPr>
          <p:cNvPr id="3" name="TextBox 3"/>
          <p:cNvSpPr txBox="1"/>
          <p:nvPr/>
        </p:nvSpPr>
        <p:spPr>
          <a:xfrm>
            <a:off x="2095500" y="3198229"/>
            <a:ext cx="13763625" cy="5622924"/>
          </a:xfrm>
          <a:prstGeom prst="rect">
            <a:avLst/>
          </a:prstGeom>
        </p:spPr>
        <p:txBody>
          <a:bodyPr lIns="0" tIns="0" rIns="0" bIns="0" rtlCol="0" anchor="t">
            <a:spAutoFit/>
          </a:bodyPr>
          <a:lstStyle/>
          <a:p>
            <a:pPr algn="l">
              <a:lnSpc>
                <a:spcPts val="5600"/>
              </a:lnSpc>
            </a:pPr>
            <a:r>
              <a:rPr lang="en-US" sz="4000">
                <a:solidFill>
                  <a:srgbClr val="333333"/>
                </a:solidFill>
                <a:latin typeface="Quicksand"/>
                <a:ea typeface="Quicksand"/>
                <a:cs typeface="Quicksand"/>
                <a:sym typeface="Quicksand"/>
              </a:rPr>
              <a:t>Some ways to meet this standard include:</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having clear policies for approvals, and recording decisions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secure services for transferring funds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conduct due diligence before working with third parties</a:t>
            </a:r>
          </a:p>
          <a:p>
            <a:pPr marL="863604" lvl="1" indent="-431802" algn="l">
              <a:lnSpc>
                <a:spcPts val="5600"/>
              </a:lnSpc>
              <a:buFont typeface="Arial"/>
              <a:buChar char="•"/>
            </a:pPr>
            <a:r>
              <a:rPr lang="en-US" sz="4000">
                <a:solidFill>
                  <a:srgbClr val="333333"/>
                </a:solidFill>
                <a:latin typeface="Quicksand"/>
                <a:ea typeface="Quicksand"/>
                <a:cs typeface="Quicksand"/>
                <a:sym typeface="Quicksand"/>
              </a:rPr>
              <a:t>monitor overseas projects.</a:t>
            </a:r>
          </a:p>
          <a:p>
            <a:pPr algn="r">
              <a:lnSpc>
                <a:spcPts val="5600"/>
              </a:lnSpc>
            </a:pPr>
            <a:endParaRPr lang="en-US" sz="4000">
              <a:solidFill>
                <a:srgbClr val="333333"/>
              </a:solidFill>
              <a:latin typeface="Quicksand"/>
              <a:ea typeface="Quicksand"/>
              <a:cs typeface="Quicksand"/>
              <a:sym typeface="Quicksand"/>
            </a:endParaRPr>
          </a:p>
          <a:p>
            <a:pPr algn="r">
              <a:lnSpc>
                <a:spcPts val="5600"/>
              </a:lnSpc>
            </a:pPr>
            <a:r>
              <a:rPr lang="en-US" sz="4000" b="1">
                <a:solidFill>
                  <a:srgbClr val="114E87"/>
                </a:solidFill>
                <a:latin typeface="Quicksand Bold"/>
                <a:ea typeface="Quicksand Bold"/>
                <a:cs typeface="Quicksand Bold"/>
                <a:sym typeface="Quicksand Bold"/>
              </a:rPr>
              <a:t>acnc.gov.au/ECS1</a:t>
            </a:r>
          </a:p>
        </p:txBody>
      </p:sp>
      <p:sp>
        <p:nvSpPr>
          <p:cNvPr id="4" name="Freeform 4"/>
          <p:cNvSpPr/>
          <p:nvPr/>
        </p:nvSpPr>
        <p:spPr>
          <a:xfrm>
            <a:off x="14641548" y="0"/>
            <a:ext cx="3684552" cy="3919736"/>
          </a:xfrm>
          <a:custGeom>
            <a:avLst/>
            <a:gdLst/>
            <a:ahLst/>
            <a:cxnLst/>
            <a:rect l="l" t="t" r="r" b="b"/>
            <a:pathLst>
              <a:path w="3684552" h="3919736">
                <a:moveTo>
                  <a:pt x="0" y="0"/>
                </a:moveTo>
                <a:lnTo>
                  <a:pt x="3684552" y="0"/>
                </a:lnTo>
                <a:lnTo>
                  <a:pt x="3684552" y="3919736"/>
                </a:lnTo>
                <a:lnTo>
                  <a:pt x="0" y="3919736"/>
                </a:lnTo>
                <a:lnTo>
                  <a:pt x="0" y="0"/>
                </a:lnTo>
                <a:close/>
              </a:path>
            </a:pathLst>
          </a:custGeom>
          <a:blipFill>
            <a:blip r:embed="rId3"/>
            <a:stretch>
              <a:fillRect/>
            </a:stretch>
          </a:blipFill>
        </p:spPr>
        <p:txBody>
          <a:bodyPr/>
          <a:lstStyle/>
          <a:p>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CCC07683871E45B976E6A2997A8BD0" ma:contentTypeVersion="26" ma:contentTypeDescription="Create a new document." ma:contentTypeScope="" ma:versionID="226c4b4f77bdbc29c73e172ad9dc5155">
  <xsd:schema xmlns:xsd="http://www.w3.org/2001/XMLSchema" xmlns:xs="http://www.w3.org/2001/XMLSchema" xmlns:p="http://schemas.microsoft.com/office/2006/metadata/properties" xmlns:ns2="5aa521ea-9944-4041-91cf-db286300875c" xmlns:ns3="57461e9c-e81a-49d3-a27b-385e29d6dd3d" xmlns:ns4="2e9419c5-e485-488d-b93a-58191a79ff04" targetNamespace="http://schemas.microsoft.com/office/2006/metadata/properties" ma:root="true" ma:fieldsID="22a9c04272a950e58f7d33842ec4f6b0" ns2:_="" ns3:_="" ns4:_="">
    <xsd:import namespace="5aa521ea-9944-4041-91cf-db286300875c"/>
    <xsd:import namespace="57461e9c-e81a-49d3-a27b-385e29d6dd3d"/>
    <xsd:import namespace="2e9419c5-e485-488d-b93a-58191a79ff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Date"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DateReceived" minOccurs="0"/>
                <xsd:element ref="ns2:Status" minOccurs="0"/>
                <xsd:element ref="ns2:MediaServiceLocation" minOccurs="0"/>
                <xsd:element ref="ns3:SharedWithUsers" minOccurs="0"/>
                <xsd:element ref="ns3:SharedWithDetail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element ref="ns2:Dueby"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1ea-9944-4041-91cf-db286300875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Date" ma:index="12" nillable="true" ma:displayName="Date Received" ma:format="DateOnly" ma:internalName="Date">
      <xsd:simpleType>
        <xsd:restriction base="dms:DateTim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DateReceived" ma:index="18" nillable="true" ma:displayName="Replied" ma:format="DateOnly" ma:internalName="DateReceived">
      <xsd:simpleType>
        <xsd:restriction base="dms:DateTime"/>
      </xsd:simpleType>
    </xsd:element>
    <xsd:element name="Status" ma:index="19" nillable="true" ma:displayName="Status" ma:format="Dropdown" ma:internalName="Statu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de9e463-09bd-4d51-9e1e-013af29ef0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Dueby" ma:index="29" nillable="true" ma:displayName="Due by" ma:format="Dropdown" ma:internalName="Dueby">
      <xsd:simpleType>
        <xsd:restriction base="dms:Text">
          <xsd:maxLength value="255"/>
        </xsd:restriction>
      </xsd:simpleType>
    </xsd:element>
    <xsd:element name="comments" ma:index="30"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461e9c-e81a-49d3-a27b-385e29d6dd3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9419c5-e485-488d-b93a-58191a79ff0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be651b4-f29f-4e17-be9e-95db1be251eb}" ma:internalName="TaxCatchAll" ma:showField="CatchAllData" ma:web="2e9419c5-e485-488d-b93a-58191a79f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Received xmlns="5aa521ea-9944-4041-91cf-db286300875c" xsi:nil="true"/>
    <Dueby xmlns="5aa521ea-9944-4041-91cf-db286300875c" xsi:nil="true"/>
    <lcf76f155ced4ddcb4097134ff3c332f xmlns="5aa521ea-9944-4041-91cf-db286300875c">
      <Terms xmlns="http://schemas.microsoft.com/office/infopath/2007/PartnerControls"/>
    </lcf76f155ced4ddcb4097134ff3c332f>
    <comments xmlns="5aa521ea-9944-4041-91cf-db286300875c" xsi:nil="true"/>
    <TaxCatchAll xmlns="2e9419c5-e485-488d-b93a-58191a79ff04" xsi:nil="true"/>
    <Status xmlns="5aa521ea-9944-4041-91cf-db286300875c" xsi:nil="true"/>
    <Date xmlns="5aa521ea-9944-4041-91cf-db28630087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5AE8E1-556A-4F4E-BA66-8653FD57C0C7}">
  <ds:schemaRefs>
    <ds:schemaRef ds:uri="2e9419c5-e485-488d-b93a-58191a79ff04"/>
    <ds:schemaRef ds:uri="57461e9c-e81a-49d3-a27b-385e29d6dd3d"/>
    <ds:schemaRef ds:uri="5aa521ea-9944-4041-91cf-db28630087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B60491-2371-4F33-B083-80A65443C10A}">
  <ds:schemaRefs>
    <ds:schemaRef ds:uri="2e9419c5-e485-488d-b93a-58191a79ff04"/>
    <ds:schemaRef ds:uri="5aa521ea-9944-4041-91cf-db286300875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D1B155-6729-45A5-82F8-7CB9510E30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3851</Words>
  <Application>Microsoft Office PowerPoint</Application>
  <PresentationFormat>Custom</PresentationFormat>
  <Paragraphs>480</Paragraphs>
  <Slides>48</Slides>
  <Notes>45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Avenir Medium</vt:lpstr>
      <vt:lpstr>Arial</vt:lpstr>
      <vt:lpstr>Avenir Light</vt:lpstr>
      <vt:lpstr>Calibri</vt:lpstr>
      <vt:lpstr>Quicksand</vt:lpstr>
      <vt:lpstr>Avenir Book</vt:lpstr>
      <vt:lpstr>Avenir Heavy</vt:lpstr>
      <vt:lpstr>Quicksand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ECS webinar - 17 September 2024</dc:title>
  <dc:creator>Jacinta Gaudencio</dc:creator>
  <cp:lastModifiedBy>Gabrielle Aitken</cp:lastModifiedBy>
  <cp:revision>3</cp:revision>
  <dcterms:created xsi:type="dcterms:W3CDTF">2006-08-16T00:00:00Z</dcterms:created>
  <dcterms:modified xsi:type="dcterms:W3CDTF">2024-09-17T03:10:04Z</dcterms:modified>
  <dc:identifier>DAGOc2WGLJ8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2421e9c-e840-43fc-b071-d383f1dfe50f_Enabled">
    <vt:lpwstr>true</vt:lpwstr>
  </property>
  <property fmtid="{D5CDD505-2E9C-101B-9397-08002B2CF9AE}" pid="3" name="MSIP_Label_02421e9c-e840-43fc-b071-d383f1dfe50f_SetDate">
    <vt:lpwstr>2024-09-13T04:30:59Z</vt:lpwstr>
  </property>
  <property fmtid="{D5CDD505-2E9C-101B-9397-08002B2CF9AE}" pid="4" name="MSIP_Label_02421e9c-e840-43fc-b071-d383f1dfe50f_Method">
    <vt:lpwstr>Privileged</vt:lpwstr>
  </property>
  <property fmtid="{D5CDD505-2E9C-101B-9397-08002B2CF9AE}" pid="5" name="MSIP_Label_02421e9c-e840-43fc-b071-d383f1dfe50f_Name">
    <vt:lpwstr>Official</vt:lpwstr>
  </property>
  <property fmtid="{D5CDD505-2E9C-101B-9397-08002B2CF9AE}" pid="6" name="MSIP_Label_02421e9c-e840-43fc-b071-d383f1dfe50f_SiteId">
    <vt:lpwstr>934ddd5c-a4ff-4d51-9e15-6d3e3e2df493</vt:lpwstr>
  </property>
  <property fmtid="{D5CDD505-2E9C-101B-9397-08002B2CF9AE}" pid="7" name="MSIP_Label_02421e9c-e840-43fc-b071-d383f1dfe50f_ActionId">
    <vt:lpwstr>7235b555-5e7e-4338-9f51-35021d3fa41f</vt:lpwstr>
  </property>
  <property fmtid="{D5CDD505-2E9C-101B-9397-08002B2CF9AE}" pid="8" name="MSIP_Label_02421e9c-e840-43fc-b071-d383f1dfe50f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y fmtid="{D5CDD505-2E9C-101B-9397-08002B2CF9AE}" pid="13" name="ContentTypeId">
    <vt:lpwstr>0x01010018CCC07683871E45B976E6A2997A8BD0</vt:lpwstr>
  </property>
  <property fmtid="{D5CDD505-2E9C-101B-9397-08002B2CF9AE}" pid="14" name="MediaServiceImageTags">
    <vt:lpwstr/>
  </property>
</Properties>
</file>